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4.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9.xml" ContentType="application/vnd.openxmlformats-officedocument.presentationml.notesSlide+xml"/>
  <Override PartName="/ppt/notesSlides/notesSlide43.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44.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handoutMasterIdLst>
    <p:handoutMasterId r:id="rId62"/>
  </p:handoutMasterIdLst>
  <p:sldIdLst>
    <p:sldId id="578" r:id="rId2"/>
    <p:sldId id="287" r:id="rId3"/>
    <p:sldId id="360" r:id="rId4"/>
    <p:sldId id="361" r:id="rId5"/>
    <p:sldId id="362" r:id="rId6"/>
    <p:sldId id="369" r:id="rId7"/>
    <p:sldId id="370" r:id="rId8"/>
    <p:sldId id="371" r:id="rId9"/>
    <p:sldId id="372" r:id="rId10"/>
    <p:sldId id="373" r:id="rId11"/>
    <p:sldId id="374" r:id="rId12"/>
    <p:sldId id="375" r:id="rId13"/>
    <p:sldId id="376" r:id="rId14"/>
    <p:sldId id="446" r:id="rId15"/>
    <p:sldId id="364" r:id="rId16"/>
    <p:sldId id="387" r:id="rId17"/>
    <p:sldId id="388" r:id="rId18"/>
    <p:sldId id="389" r:id="rId19"/>
    <p:sldId id="451" r:id="rId20"/>
    <p:sldId id="390" r:id="rId21"/>
    <p:sldId id="391" r:id="rId22"/>
    <p:sldId id="429" r:id="rId23"/>
    <p:sldId id="430" r:id="rId24"/>
    <p:sldId id="452" r:id="rId25"/>
    <p:sldId id="453" r:id="rId26"/>
    <p:sldId id="431" r:id="rId27"/>
    <p:sldId id="432" r:id="rId28"/>
    <p:sldId id="434" r:id="rId29"/>
    <p:sldId id="433" r:id="rId30"/>
    <p:sldId id="438" r:id="rId31"/>
    <p:sldId id="437" r:id="rId32"/>
    <p:sldId id="440" r:id="rId33"/>
    <p:sldId id="365" r:id="rId34"/>
    <p:sldId id="392" r:id="rId35"/>
    <p:sldId id="393" r:id="rId36"/>
    <p:sldId id="394" r:id="rId37"/>
    <p:sldId id="395" r:id="rId38"/>
    <p:sldId id="396" r:id="rId39"/>
    <p:sldId id="447" r:id="rId40"/>
    <p:sldId id="366" r:id="rId41"/>
    <p:sldId id="397" r:id="rId42"/>
    <p:sldId id="398" r:id="rId43"/>
    <p:sldId id="399" r:id="rId44"/>
    <p:sldId id="400" r:id="rId45"/>
    <p:sldId id="401" r:id="rId46"/>
    <p:sldId id="402" r:id="rId47"/>
    <p:sldId id="403" r:id="rId48"/>
    <p:sldId id="442" r:id="rId49"/>
    <p:sldId id="443" r:id="rId50"/>
    <p:sldId id="444" r:id="rId51"/>
    <p:sldId id="445" r:id="rId52"/>
    <p:sldId id="449" r:id="rId53"/>
    <p:sldId id="368" r:id="rId54"/>
    <p:sldId id="291" r:id="rId55"/>
    <p:sldId id="292" r:id="rId56"/>
    <p:sldId id="293" r:id="rId57"/>
    <p:sldId id="294" r:id="rId58"/>
    <p:sldId id="353" r:id="rId59"/>
    <p:sldId id="538" r:id="rId60"/>
  </p:sldIdLst>
  <p:sldSz cx="9144000" cy="6858000" type="screen4x3"/>
  <p:notesSz cx="6858000" cy="9144000"/>
  <p:defaultTex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FF9900"/>
    <a:srgbClr val="FFCC66"/>
    <a:srgbClr val="000066"/>
    <a:srgbClr val="000099"/>
    <a:srgbClr val="0000FF"/>
    <a:srgbClr val="FFFF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490"/>
    <p:restoredTop sz="82688" autoAdjust="0"/>
  </p:normalViewPr>
  <p:slideViewPr>
    <p:cSldViewPr>
      <p:cViewPr varScale="1">
        <p:scale>
          <a:sx n="91" d="100"/>
          <a:sy n="91" d="100"/>
        </p:scale>
        <p:origin x="1782" y="90"/>
      </p:cViewPr>
      <p:guideLst>
        <p:guide orient="horz" pos="2160"/>
        <p:guide pos="2880"/>
      </p:guideLst>
    </p:cSldViewPr>
  </p:slideViewPr>
  <p:outlineViewPr>
    <p:cViewPr>
      <p:scale>
        <a:sx n="33" d="100"/>
        <a:sy n="33" d="100"/>
      </p:scale>
      <p:origin x="0" y="-19044"/>
    </p:cViewPr>
  </p:outlineViewPr>
  <p:notesTextViewPr>
    <p:cViewPr>
      <p:scale>
        <a:sx n="100" d="100"/>
        <a:sy n="100" d="100"/>
      </p:scale>
      <p:origin x="0" y="0"/>
    </p:cViewPr>
  </p:notesTextViewPr>
  <p:sorterViewPr>
    <p:cViewPr varScale="1">
      <p:scale>
        <a:sx n="1" d="1"/>
        <a:sy n="1" d="1"/>
      </p:scale>
      <p:origin x="0" y="-17802"/>
    </p:cViewPr>
  </p:sorterViewPr>
  <p:notesViewPr>
    <p:cSldViewPr>
      <p:cViewPr varScale="1">
        <p:scale>
          <a:sx n="84" d="100"/>
          <a:sy n="84" d="100"/>
        </p:scale>
        <p:origin x="313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presProps" Target="presProps.xml"/><Relationship Id="rId68"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69" Type="http://schemas.openxmlformats.org/officeDocument/2006/relationships/customXml" Target="../customXml/item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endParaRPr lang="en-US" dirty="0">
              <a:latin typeface="Arial" panose="020B0604020202020204" pitchFamily="34" charset="0"/>
            </a:endParaRPr>
          </a:p>
        </p:txBody>
      </p:sp>
      <p:sp>
        <p:nvSpPr>
          <p:cNvPr id="317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37C27BC0-8C83-44A3-81E0-45528917B0E0}" type="slidenum">
              <a:rPr lang="en-US">
                <a:latin typeface="Arial" panose="020B0604020202020204" pitchFamily="34" charset="0"/>
              </a:rPr>
              <a:pPr>
                <a:defRPr/>
              </a:pPr>
              <a:t>‹#›</a:t>
            </a:fld>
            <a:endParaRPr lang="en-US" dirty="0">
              <a:latin typeface="Arial" panose="020B0604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09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dirty="0"/>
              <a:t>Key Message: </a:t>
            </a:r>
          </a:p>
          <a:p>
            <a:pPr lvl="0"/>
            <a:r>
              <a:rPr lang="en-US" noProof="0" dirty="0"/>
              <a:t>Est. Presentation Time:    minute(s)</a:t>
            </a:r>
          </a:p>
          <a:p>
            <a:pPr lvl="0"/>
            <a:r>
              <a:rPr lang="en-US" noProof="0" dirty="0"/>
              <a:t>Explanation of Cues/Builds: </a:t>
            </a:r>
          </a:p>
          <a:p>
            <a:pPr lvl="0"/>
            <a:r>
              <a:rPr lang="en-US" noProof="0" dirty="0"/>
              <a:t>Suggested Comments: </a:t>
            </a:r>
          </a:p>
          <a:p>
            <a:pPr lvl="0"/>
            <a:r>
              <a:rPr lang="en-US" noProof="0" dirty="0"/>
              <a:t>Suggested Questions: </a:t>
            </a:r>
          </a:p>
          <a:p>
            <a:pPr lvl="0"/>
            <a:r>
              <a:rPr lang="en-US" noProof="0" dirty="0"/>
              <a:t>Additional Information: </a:t>
            </a:r>
          </a:p>
          <a:p>
            <a:pPr lvl="0"/>
            <a:r>
              <a:rPr lang="en-US" noProof="0" dirty="0"/>
              <a:t>Possible Problems: None</a:t>
            </a:r>
          </a:p>
        </p:txBody>
      </p:sp>
      <p:sp>
        <p:nvSpPr>
          <p:cNvPr id="409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anose="020B0604020202020204" pitchFamily="34" charset="0"/>
              </a:defRPr>
            </a:lvl1pPr>
          </a:lstStyle>
          <a:p>
            <a:pPr>
              <a:defRPr/>
            </a:pPr>
            <a:fld id="{D3AA1005-96A5-4CE0-97A3-E1B7A70FFA11}" type="slidenum">
              <a:rPr lang="en-US" smtClean="0"/>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Verdana"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onlinepubs.trb.org/onlinepubs/nchrp/docs/NCHRP20-68A_07-02.pdf"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BDDB975D-CE38-4717-A7CB-ABB3FC5B4D69}" type="slidenum">
              <a:rPr lang="en-US"/>
              <a:pPr/>
              <a:t>1</a:t>
            </a:fld>
            <a:endParaRPr lang="en-US" dirty="0"/>
          </a:p>
        </p:txBody>
      </p:sp>
      <p:sp>
        <p:nvSpPr>
          <p:cNvPr id="139267" name="Rectangle 2"/>
          <p:cNvSpPr>
            <a:spLocks noGrp="1" noRot="1" noChangeAspect="1" noChangeArrowheads="1" noTextEdit="1"/>
          </p:cNvSpPr>
          <p:nvPr>
            <p:ph type="sldImg"/>
          </p:nvPr>
        </p:nvSpPr>
        <p:spPr>
          <a:xfrm>
            <a:off x="1108075" y="654050"/>
            <a:ext cx="4646613" cy="3484563"/>
          </a:xfrm>
          <a:ln/>
        </p:spPr>
      </p:sp>
      <p:sp>
        <p:nvSpPr>
          <p:cNvPr id="139268" name="Rectangle 3"/>
          <p:cNvSpPr>
            <a:spLocks noGrp="1" noChangeArrowheads="1"/>
          </p:cNvSpPr>
          <p:nvPr>
            <p:ph type="body" idx="1"/>
          </p:nvPr>
        </p:nvSpPr>
        <p:spPr>
          <a:xfrm>
            <a:off x="609600" y="4356100"/>
            <a:ext cx="5638800" cy="4138613"/>
          </a:xfrm>
          <a:noFill/>
          <a:ln/>
        </p:spPr>
        <p:txBody>
          <a:bodyPr/>
          <a:lstStyle/>
          <a:p>
            <a:pPr eaLnBrk="1" hangingPunct="1"/>
            <a:r>
              <a:rPr lang="en-US" b="1" dirty="0"/>
              <a:t>Key Message: </a:t>
            </a:r>
            <a:r>
              <a:rPr lang="en-US" dirty="0"/>
              <a:t>Module Opening</a:t>
            </a:r>
            <a:endParaRPr lang="en-US" b="1" dirty="0"/>
          </a:p>
          <a:p>
            <a:pPr eaLnBrk="1" hangingPunct="1"/>
            <a:r>
              <a:rPr lang="en-US" b="1" dirty="0"/>
              <a:t>Est. Presentation Time: </a:t>
            </a:r>
            <a:r>
              <a:rPr lang="en-US" dirty="0"/>
              <a:t>As needed</a:t>
            </a:r>
          </a:p>
          <a:p>
            <a:pPr eaLnBrk="1" hangingPunct="1"/>
            <a:r>
              <a:rPr lang="en-US" b="1" dirty="0"/>
              <a:t>Explanation of Cues/Builds: </a:t>
            </a:r>
            <a:r>
              <a:rPr lang="en-US" dirty="0"/>
              <a:t>None</a:t>
            </a:r>
          </a:p>
          <a:p>
            <a:pPr eaLnBrk="1" hangingPunct="1"/>
            <a:r>
              <a:rPr lang="en-US" b="1" dirty="0"/>
              <a:t>Suggested Comments: </a:t>
            </a:r>
            <a:r>
              <a:rPr lang="en-US" dirty="0"/>
              <a:t>Let’s move to the next module. In this module {name}, we will.. {next slide}</a:t>
            </a:r>
          </a:p>
          <a:p>
            <a:pPr eaLnBrk="1" hangingPunct="1"/>
            <a:r>
              <a:rPr lang="en-US" b="1" dirty="0"/>
              <a:t>Suggested Questions: </a:t>
            </a:r>
            <a:r>
              <a:rPr lang="en-US" dirty="0"/>
              <a:t>None</a:t>
            </a:r>
            <a:endParaRPr lang="en-US" b="1" dirty="0"/>
          </a:p>
          <a:p>
            <a:pPr eaLnBrk="1" hangingPunct="1"/>
            <a:r>
              <a:rPr lang="en-US" b="1" dirty="0">
                <a:cs typeface="Arial" charset="0"/>
              </a:rPr>
              <a:t>Possible Problems: </a:t>
            </a:r>
            <a:r>
              <a:rPr lang="en-US" dirty="0">
                <a:cs typeface="Arial" charset="0"/>
              </a:rPr>
              <a:t>None</a:t>
            </a:r>
          </a:p>
          <a:p>
            <a:pPr eaLnBrk="1" hangingPunct="1"/>
            <a:endParaRPr lang="en-US" sz="1800" dirty="0">
              <a:cs typeface="Arial" charset="0"/>
            </a:endParaRPr>
          </a:p>
        </p:txBody>
      </p:sp>
    </p:spTree>
    <p:extLst>
      <p:ext uri="{BB962C8B-B14F-4D97-AF65-F5344CB8AC3E}">
        <p14:creationId xmlns:p14="http://schemas.microsoft.com/office/powerpoint/2010/main" val="26633706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Self explanatory. Provide examples as needed.</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3317602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Self explanatory. Provide examples as needed.</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18355810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Self explanatory. Provide examples as needed.</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25653217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 placement of traffic control devices is another WZ traffic management consideration. These are some questions we need to ask before placing devices. Sometimes, what makes sense on paper does not work in the field. Vegetation, for example, may hide devices. Permanent signs may conflict with temporary signs. Signs may be required on side streets. Traffic signals may be impacted by the WZ, requiring retiming. For example, if a turning lane is closed the signal timing may have to be altered. This may require permits.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 Give examples as needed.</a:t>
            </a:r>
          </a:p>
          <a:p>
            <a:endParaRPr lang="en-US" dirty="0"/>
          </a:p>
        </p:txBody>
      </p:sp>
    </p:spTree>
    <p:extLst>
      <p:ext uri="{BB962C8B-B14F-4D97-AF65-F5344CB8AC3E}">
        <p14:creationId xmlns:p14="http://schemas.microsoft.com/office/powerpoint/2010/main" val="1358061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39523309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11167811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Self explanatory</a:t>
            </a:r>
            <a:endParaRPr lang="en-US" b="1" dirty="0"/>
          </a:p>
          <a:p>
            <a:pPr eaLnBrk="1" hangingPunct="1"/>
            <a:r>
              <a:rPr lang="en-US" b="1" dirty="0"/>
              <a:t>Suggested Questions: </a:t>
            </a:r>
            <a:r>
              <a:rPr lang="en-US" dirty="0"/>
              <a:t>Who can tell me some ITS strategies?</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15860373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a:t>
            </a:r>
            <a:endParaRPr lang="en-US" b="1" dirty="0"/>
          </a:p>
          <a:p>
            <a:pPr eaLnBrk="1" hangingPunct="1"/>
            <a:r>
              <a:rPr lang="en-US" b="1" dirty="0"/>
              <a:t>Suggested Questions: </a:t>
            </a:r>
            <a:r>
              <a:rPr lang="en-US" dirty="0"/>
              <a:t>What is the difference between presence and enforcement?</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27543592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32391938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several of these already. </a:t>
            </a:r>
            <a:endParaRPr lang="en-US" b="1" dirty="0"/>
          </a:p>
          <a:p>
            <a:pPr eaLnBrk="1" hangingPunct="1"/>
            <a:r>
              <a:rPr lang="en-US" b="1" dirty="0"/>
              <a:t>Suggested Questions: </a:t>
            </a:r>
            <a:r>
              <a:rPr lang="en-US" dirty="0"/>
              <a:t>Who can tell me a constructability factor? Access! How are we getting in and out?</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1943787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pPr eaLnBrk="1" hangingPunct="1"/>
            <a:r>
              <a:rPr lang="en-US" b="1" dirty="0"/>
              <a:t>Key Message: </a:t>
            </a:r>
            <a:r>
              <a:rPr lang="en-US" dirty="0"/>
              <a:t>State the module objectives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the objectives of this module. We will look at planning considerations and “other” design strategies.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15210540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a:t>
            </a:r>
            <a:endParaRPr lang="en-US" b="1" dirty="0"/>
          </a:p>
          <a:p>
            <a:pPr eaLnBrk="1" hangingPunct="1"/>
            <a:r>
              <a:rPr lang="en-US" b="1" dirty="0"/>
              <a:t>Suggested Questions: </a:t>
            </a:r>
            <a:r>
              <a:rPr lang="en-US" dirty="0"/>
              <a:t>How can you tell is moveable barriers are appropriate? Perhaps if there are uneven directional volumes!</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 Workers is not wearing a vest.</a:t>
            </a:r>
          </a:p>
          <a:p>
            <a:endParaRPr lang="en-US" dirty="0"/>
          </a:p>
        </p:txBody>
      </p:sp>
    </p:spTree>
    <p:extLst>
      <p:ext uri="{BB962C8B-B14F-4D97-AF65-F5344CB8AC3E}">
        <p14:creationId xmlns:p14="http://schemas.microsoft.com/office/powerpoint/2010/main" val="40036141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2916676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There are some construction requirements to consider in selecting the best strategy. Let’s look a some examples. These are listed on the screen.</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11259099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a:t>
            </a:r>
            <a:endParaRPr lang="en-US" b="1" dirty="0"/>
          </a:p>
          <a:p>
            <a:pPr eaLnBrk="1" hangingPunct="1"/>
            <a:r>
              <a:rPr lang="en-US" b="1" dirty="0"/>
              <a:t>Suggested Questions: </a:t>
            </a:r>
            <a:r>
              <a:rPr lang="en-US" dirty="0"/>
              <a:t>Who can provide an example of an accelerated construction technique?</a:t>
            </a:r>
          </a:p>
          <a:p>
            <a:r>
              <a:rPr lang="en-US" b="1" dirty="0"/>
              <a:t>Additional Information: </a:t>
            </a:r>
            <a:r>
              <a:rPr lang="en-US" dirty="0"/>
              <a:t>Preconstruction planning should consider several key issues, such as changing traffic control methods, project phasing and staging changes, and the use of multiple shifts and work restrictions (off-peak hours). A contractor would need to evaluate these issues if the project is being contracted using cost-plus-time bidding, lane rental, or I/Ds. Construction phasing, when combined with constructability reviews, can reduce construction duration and avoid substantial traffic delays. At times, project phasing is developed by engineers who have limited access to construction expertise (Anderson and Fisher 1997a). Contractors often cannot participate or provide advice, because this may prevent them from bidding on the project. As a result, the proposed project-phasing scheme may not represent the most efficient approach to constructing the facility. Employing construction expertise for construction phasing and staging analysis can be highly beneficial.</a:t>
            </a:r>
          </a:p>
          <a:p>
            <a:pPr eaLnBrk="1" hangingPunct="1"/>
            <a:r>
              <a:rPr lang="en-US" b="1" dirty="0"/>
              <a:t>Possible Problems: </a:t>
            </a:r>
            <a:r>
              <a:rPr lang="en-US" dirty="0"/>
              <a:t>Treat the checklists as a review.</a:t>
            </a:r>
          </a:p>
        </p:txBody>
      </p:sp>
    </p:spTree>
    <p:extLst>
      <p:ext uri="{BB962C8B-B14F-4D97-AF65-F5344CB8AC3E}">
        <p14:creationId xmlns:p14="http://schemas.microsoft.com/office/powerpoint/2010/main" val="19213910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pPr eaLnBrk="1" hangingPunct="1"/>
            <a:r>
              <a:rPr lang="en-US" b="1" dirty="0"/>
              <a:t>Key Message: </a:t>
            </a:r>
            <a:r>
              <a:rPr lang="en-US" dirty="0"/>
              <a:t>Discuss Accelerated Construction Considerations</a:t>
            </a:r>
          </a:p>
          <a:p>
            <a:pPr eaLnBrk="1" hangingPunct="1"/>
            <a:r>
              <a:rPr lang="en-US" b="1" dirty="0"/>
              <a:t>Est. Presentation Time: </a:t>
            </a:r>
            <a:r>
              <a:rPr lang="en-US" dirty="0"/>
              <a:t>Less than 1 minute(s)</a:t>
            </a:r>
          </a:p>
          <a:p>
            <a:pPr eaLnBrk="1" hangingPunct="1"/>
            <a:r>
              <a:rPr lang="en-US" b="1" dirty="0"/>
              <a:t>Explanation of Cues/Builds: </a:t>
            </a:r>
            <a:r>
              <a:rPr lang="en-US" dirty="0"/>
              <a:t>Text box appears on click</a:t>
            </a:r>
          </a:p>
          <a:p>
            <a:pPr eaLnBrk="1" hangingPunct="1"/>
            <a:r>
              <a:rPr lang="en-US" b="1" dirty="0"/>
              <a:t>Suggested Comments: </a:t>
            </a:r>
            <a:r>
              <a:rPr lang="en-US" dirty="0"/>
              <a:t>These are some of the factors to consider. We have discussed some of these already.</a:t>
            </a:r>
            <a:endParaRPr lang="en-US" b="1" dirty="0"/>
          </a:p>
          <a:p>
            <a:pPr eaLnBrk="1" hangingPunct="1"/>
            <a:r>
              <a:rPr lang="en-US" b="1" dirty="0"/>
              <a:t>Suggested Questions: </a:t>
            </a:r>
            <a:r>
              <a:rPr lang="en-US" dirty="0"/>
              <a:t>What should we consider before we consider accelerated construction techniques? What are some material availability issues? Can you think of others?</a:t>
            </a:r>
          </a:p>
          <a:p>
            <a:r>
              <a:rPr lang="en-US" b="1" dirty="0"/>
              <a:t>Additional Information: </a:t>
            </a:r>
            <a:r>
              <a:rPr lang="en-US" dirty="0"/>
              <a:t>The business model came from the scanning report mentioned on the next slide.</a:t>
            </a:r>
          </a:p>
          <a:p>
            <a:pPr eaLnBrk="1" hangingPunct="1"/>
            <a:r>
              <a:rPr lang="en-US" b="1" dirty="0"/>
              <a:t>Possible Problems: </a:t>
            </a:r>
            <a:r>
              <a:rPr lang="en-US" dirty="0"/>
              <a:t>Treat as an intro slide</a:t>
            </a:r>
          </a:p>
        </p:txBody>
      </p:sp>
    </p:spTree>
    <p:extLst>
      <p:ext uri="{BB962C8B-B14F-4D97-AF65-F5344CB8AC3E}">
        <p14:creationId xmlns:p14="http://schemas.microsoft.com/office/powerpoint/2010/main" val="23426616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pPr eaLnBrk="1" hangingPunct="1"/>
            <a:r>
              <a:rPr lang="en-US" b="1" dirty="0"/>
              <a:t>Key Message: </a:t>
            </a:r>
            <a:r>
              <a:rPr lang="en-US" dirty="0"/>
              <a:t>Provide a resource for more information on accelerated construction techniques</a:t>
            </a:r>
          </a:p>
          <a:p>
            <a:pPr eaLnBrk="1" hangingPunct="1"/>
            <a:r>
              <a:rPr lang="en-US" b="1" dirty="0"/>
              <a:t>Est. Presentation Time: </a:t>
            </a:r>
            <a:r>
              <a:rPr lang="en-US" dirty="0"/>
              <a:t>Less than 1 minute(s)</a:t>
            </a:r>
          </a:p>
          <a:p>
            <a:pPr eaLnBrk="1" hangingPunct="1"/>
            <a:r>
              <a:rPr lang="en-US" b="1" dirty="0"/>
              <a:t>Explanation of Cues/Builds: </a:t>
            </a:r>
            <a:r>
              <a:rPr lang="en-US" dirty="0"/>
              <a:t>Text box appears on click</a:t>
            </a:r>
          </a:p>
          <a:p>
            <a:pPr eaLnBrk="1" hangingPunct="1"/>
            <a:r>
              <a:rPr lang="en-US" b="1" dirty="0"/>
              <a:t>Suggested Comments: </a:t>
            </a:r>
            <a:r>
              <a:rPr lang="en-US" dirty="0"/>
              <a:t>Some accelerated construction techniques</a:t>
            </a:r>
            <a:endParaRPr lang="en-US" b="1" dirty="0"/>
          </a:p>
          <a:p>
            <a:pPr eaLnBrk="1" hangingPunct="1"/>
            <a:r>
              <a:rPr lang="en-US" b="1" dirty="0"/>
              <a:t>Suggested Questions: </a:t>
            </a:r>
            <a:r>
              <a:rPr lang="en-US" dirty="0"/>
              <a:t>Can you think of others? Any experiences in the room that you can share?</a:t>
            </a:r>
          </a:p>
          <a:p>
            <a:r>
              <a:rPr lang="en-US" b="1" dirty="0"/>
              <a:t>Additional Information: </a:t>
            </a:r>
            <a:r>
              <a:rPr lang="en-US" dirty="0"/>
              <a:t>Report is available at: </a:t>
            </a:r>
            <a:r>
              <a:rPr lang="en-US" dirty="0">
                <a:hlinkClick r:id="rId3"/>
              </a:rPr>
              <a:t>http://onlinepubs.trb.org/onlinepubs/nchrp/docs/NCHRP20-68A_07-02.pdf</a:t>
            </a:r>
            <a:r>
              <a:rPr lang="en-US" dirty="0"/>
              <a:t>; The scan team traveled across the United States to study experiences with accelerated construction both in emergency situations and in planned construction. It investigated construction activities for bridge construction, including the use of prefabricated components and heavy cranes/transporters. In the case of pavement construction, activity sequencing as it impacts highway closure duration and pavement sections was studied. Additionally, the team examined a tool to evaluate construction and traffic control plans. The team evaluated practices for their potential application by transportation agencies in response to an emergency and as a way to deliver critical projects with minimum disruption to highway users. Over a two-week period, members of the team met with agencies, consulting engineers, contractors, and suppliers having experience in delivering accelerated projects. The scan team and meeting participants shared viewpoints and experiences in mutually beneficial exchanges.</a:t>
            </a:r>
          </a:p>
          <a:p>
            <a:pPr eaLnBrk="1" hangingPunct="1"/>
            <a:r>
              <a:rPr lang="en-US" b="1" dirty="0"/>
              <a:t>Possible Problems: </a:t>
            </a:r>
            <a:r>
              <a:rPr lang="en-US" dirty="0"/>
              <a:t>Avoid going into detail into this subject since these are not “work zone” strategies. They are discussed here since accelerating construction would reduce worker exposure and delays. Make sure this connection is made.</a:t>
            </a:r>
          </a:p>
          <a:p>
            <a:endParaRPr lang="en-US" dirty="0"/>
          </a:p>
          <a:p>
            <a:endParaRPr lang="en-US" dirty="0"/>
          </a:p>
        </p:txBody>
      </p:sp>
    </p:spTree>
    <p:extLst>
      <p:ext uri="{BB962C8B-B14F-4D97-AF65-F5344CB8AC3E}">
        <p14:creationId xmlns:p14="http://schemas.microsoft.com/office/powerpoint/2010/main" val="20350713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p:spPr>
        <p:txBody>
          <a:bodyPr/>
          <a:lstStyle/>
          <a:p>
            <a:r>
              <a:rPr lang="en-US" b="1" dirty="0"/>
              <a:t>Key Message: </a:t>
            </a:r>
            <a:r>
              <a:rPr lang="en-US" dirty="0"/>
              <a:t>Discuss phasing strategies</a:t>
            </a:r>
            <a:endParaRPr lang="en-US" b="1" dirty="0"/>
          </a:p>
          <a:p>
            <a:r>
              <a:rPr lang="en-US" b="1" dirty="0"/>
              <a:t>Est. Presentation Time: </a:t>
            </a:r>
            <a:r>
              <a:rPr lang="en-US" dirty="0"/>
              <a:t>1 minute</a:t>
            </a:r>
            <a:endParaRPr lang="en-US" b="1" dirty="0"/>
          </a:p>
          <a:p>
            <a:r>
              <a:rPr lang="en-US" b="1" dirty="0"/>
              <a:t>Explanation of Cues/Builds: </a:t>
            </a:r>
            <a:r>
              <a:rPr lang="en-US" dirty="0"/>
              <a:t>Text box appears on click</a:t>
            </a:r>
            <a:endParaRPr lang="en-US" b="1" dirty="0"/>
          </a:p>
          <a:p>
            <a:r>
              <a:rPr lang="en-US" b="1" dirty="0"/>
              <a:t>Suggested Comments: </a:t>
            </a:r>
            <a:r>
              <a:rPr lang="en-US" dirty="0"/>
              <a:t>The second strategy we will briefly discuss is phasing/staging. Staging typically refers to how the contractor will position the equipment and materials. Phasing refers to the sequencing of the aspects of a project, completing portions of the project one part at a time. The impacts of a work zone on traffic may be minimized by using operationally-sensitive phasing and staging throughout the life of the project. Phasing is a fairly common strategy but may be dangerous if not properly planned. Intermediate steps may be necessary and workers must be well informed of the activities on hand. Sometimes, phasing is the result of political pressure to keep lanes open at all times. It is like saying “build the stadium but the fans must be in the seats” It is hard to do!</a:t>
            </a:r>
          </a:p>
          <a:p>
            <a:r>
              <a:rPr lang="en-US" b="1" dirty="0"/>
              <a:t>Suggested Questions:  </a:t>
            </a:r>
            <a:r>
              <a:rPr lang="en-US" dirty="0"/>
              <a:t>What is phasing? Working in phases or stages to minimize work zone impact.</a:t>
            </a:r>
          </a:p>
          <a:p>
            <a:r>
              <a:rPr lang="en-US" b="1" dirty="0"/>
              <a:t>Additional Information: </a:t>
            </a:r>
            <a:r>
              <a:rPr lang="en-US" dirty="0"/>
              <a:t>None</a:t>
            </a:r>
            <a:endParaRPr lang="en-US" b="1" dirty="0"/>
          </a:p>
          <a:p>
            <a:r>
              <a:rPr lang="en-US" b="1" dirty="0"/>
              <a:t>Possible Problems: </a:t>
            </a:r>
            <a:r>
              <a:rPr lang="en-US" dirty="0"/>
              <a:t> Every project is different. Avoid getting into specifics here. You may use an example in the area as needed.</a:t>
            </a:r>
            <a:endParaRPr lang="en-US" b="1" dirty="0"/>
          </a:p>
          <a:p>
            <a:endParaRPr lang="en-US" dirty="0"/>
          </a:p>
        </p:txBody>
      </p:sp>
    </p:spTree>
    <p:extLst>
      <p:ext uri="{BB962C8B-B14F-4D97-AF65-F5344CB8AC3E}">
        <p14:creationId xmlns:p14="http://schemas.microsoft.com/office/powerpoint/2010/main" val="30334014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r>
              <a:rPr lang="en-US" b="1" dirty="0"/>
              <a:t>Key Message: </a:t>
            </a:r>
            <a:r>
              <a:rPr lang="en-US" dirty="0"/>
              <a:t>Discuss phasing considerations</a:t>
            </a:r>
            <a:endParaRPr lang="en-US" b="1" dirty="0"/>
          </a:p>
          <a:p>
            <a:r>
              <a:rPr lang="en-US" b="1" dirty="0"/>
              <a:t>Est. Presentation Time: </a:t>
            </a:r>
            <a:r>
              <a:rPr lang="en-US" dirty="0"/>
              <a:t>1 minute</a:t>
            </a:r>
            <a:endParaRPr lang="en-US" b="1" dirty="0"/>
          </a:p>
          <a:p>
            <a:r>
              <a:rPr lang="en-US" b="1" dirty="0"/>
              <a:t>Explanation of Cues/Builds: </a:t>
            </a:r>
            <a:r>
              <a:rPr lang="en-US" dirty="0"/>
              <a:t>None</a:t>
            </a:r>
            <a:endParaRPr lang="en-US" b="1" dirty="0"/>
          </a:p>
          <a:p>
            <a:r>
              <a:rPr lang="en-US" b="1" dirty="0"/>
              <a:t>Suggested Comments: </a:t>
            </a:r>
            <a:r>
              <a:rPr lang="en-US" dirty="0"/>
              <a:t>For a phased project to be safe, we should consider the issues listed here. (provide examples as needed) Intermediate steps may be needed and carefully planned.</a:t>
            </a:r>
          </a:p>
          <a:p>
            <a:r>
              <a:rPr lang="en-US" b="1" dirty="0"/>
              <a:t>Suggested Questions:  </a:t>
            </a:r>
            <a:r>
              <a:rPr lang="en-US" dirty="0"/>
              <a:t>What is CPM? Plan the project so concurrent steps can be accomplished, therefore minimizing the overall duration of the project. The faster the project is completed, the less exposure!</a:t>
            </a:r>
          </a:p>
          <a:p>
            <a:r>
              <a:rPr lang="en-US" b="1" dirty="0"/>
              <a:t>Additional Information: </a:t>
            </a:r>
            <a:r>
              <a:rPr lang="en-US" dirty="0"/>
              <a:t>None</a:t>
            </a:r>
            <a:endParaRPr lang="en-US" b="1" dirty="0"/>
          </a:p>
          <a:p>
            <a:r>
              <a:rPr lang="en-US" b="1" dirty="0"/>
              <a:t>Possible Problems: </a:t>
            </a:r>
            <a:r>
              <a:rPr lang="en-US" dirty="0"/>
              <a:t> None</a:t>
            </a:r>
            <a:endParaRPr lang="en-US" b="1" dirty="0"/>
          </a:p>
          <a:p>
            <a:endParaRPr lang="en-US" dirty="0"/>
          </a:p>
        </p:txBody>
      </p:sp>
    </p:spTree>
    <p:extLst>
      <p:ext uri="{BB962C8B-B14F-4D97-AF65-F5344CB8AC3E}">
        <p14:creationId xmlns:p14="http://schemas.microsoft.com/office/powerpoint/2010/main" val="30593965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40667614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2332353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pPr eaLnBrk="1" hangingPunct="1"/>
            <a:r>
              <a:rPr lang="en-US" b="1" dirty="0"/>
              <a:t>Key Message: </a:t>
            </a:r>
            <a:r>
              <a:rPr lang="en-US" dirty="0"/>
              <a:t>Discuss Strategy Selection Considerations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Many factors should be considered in selecting the best strategy. Let’s summarize some of these factors: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It is possible that a given strategy may not meet all the objectives.</a:t>
            </a:r>
          </a:p>
          <a:p>
            <a:endParaRPr lang="en-US" dirty="0"/>
          </a:p>
        </p:txBody>
      </p:sp>
    </p:spTree>
    <p:extLst>
      <p:ext uri="{BB962C8B-B14F-4D97-AF65-F5344CB8AC3E}">
        <p14:creationId xmlns:p14="http://schemas.microsoft.com/office/powerpoint/2010/main" val="40595572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2"/>
          <p:cNvSpPr>
            <a:spLocks noGrp="1" noRot="1" noChangeAspect="1" noChangeArrowheads="1" noTextEdit="1"/>
          </p:cNvSpPr>
          <p:nvPr>
            <p:ph type="sldImg"/>
          </p:nvPr>
        </p:nvSpPr>
        <p:spPr>
          <a:ln/>
        </p:spPr>
      </p:sp>
      <p:sp>
        <p:nvSpPr>
          <p:cNvPr id="94213" name="Rectangle 3"/>
          <p:cNvSpPr>
            <a:spLocks noGrp="1" noChangeArrowheads="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27259879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a:noFill/>
          <a:ln/>
        </p:spPr>
        <p:txBody>
          <a:bodyPr/>
          <a:lstStyle/>
          <a:p>
            <a:r>
              <a:rPr lang="en-US" b="1" dirty="0"/>
              <a:t>Key Message: </a:t>
            </a:r>
            <a:r>
              <a:rPr lang="en-US" dirty="0"/>
              <a:t>Incentives will increase contractor concern for user delay.</a:t>
            </a:r>
            <a:endParaRPr lang="en-US" b="1" dirty="0"/>
          </a:p>
          <a:p>
            <a:r>
              <a:rPr lang="en-US" b="1" dirty="0"/>
              <a:t>Est. Presentation Time: </a:t>
            </a:r>
            <a:r>
              <a:rPr lang="en-US" dirty="0"/>
              <a:t>1 minute</a:t>
            </a:r>
            <a:endParaRPr lang="en-US" b="1" dirty="0"/>
          </a:p>
          <a:p>
            <a:r>
              <a:rPr lang="en-US" b="1" dirty="0"/>
              <a:t>Explanation of Cues/Builds: </a:t>
            </a:r>
            <a:r>
              <a:rPr lang="en-US" dirty="0"/>
              <a:t>None</a:t>
            </a:r>
          </a:p>
          <a:p>
            <a:r>
              <a:rPr lang="en-US" b="1" dirty="0"/>
              <a:t>Suggested Comments: </a:t>
            </a:r>
            <a:r>
              <a:rPr lang="en-US" dirty="0"/>
              <a:t>These are some of the factors to consider. We have discussed many of these? Questions?</a:t>
            </a:r>
          </a:p>
          <a:p>
            <a:r>
              <a:rPr lang="en-US" b="1" dirty="0"/>
              <a:t>Suggested Questions: </a:t>
            </a:r>
            <a:r>
              <a:rPr lang="en-US" dirty="0"/>
              <a:t>See comments.</a:t>
            </a:r>
            <a:endParaRPr lang="en-US" b="1" dirty="0"/>
          </a:p>
          <a:p>
            <a:r>
              <a:rPr lang="en-US" b="1" dirty="0"/>
              <a:t>Additional Information: </a:t>
            </a:r>
            <a:r>
              <a:rPr lang="en-US" dirty="0"/>
              <a:t>“Why should we pay a contractor extra for getting a job done faster?” To encourage discussion comment that those contractors who finish projects early can go on to other projects and make more money that way.  Actually until 1984  federal law did not permit paying an incentive for early completion of projects. The policy prohibiting bonus payments goes back to a 1927 interpretation of a stature that limited the Government’s share of project costs to the value of labor and materials. In the 1970’s the policy was based on the belief that FHWA should not have to pay “extra” just to have a project completed early. However observation of European contracting practices and experimental programs in the United States showed that I/D provisions are a valuable cost-effective construction tool.</a:t>
            </a:r>
          </a:p>
          <a:p>
            <a:r>
              <a:rPr lang="en-US" dirty="0"/>
              <a:t>Without incentives contractors have no  monetary concern for limiting user delay. </a:t>
            </a:r>
          </a:p>
          <a:p>
            <a:r>
              <a:rPr lang="en-US" b="1" dirty="0"/>
              <a:t>Possible Problems: </a:t>
            </a:r>
            <a:r>
              <a:rPr lang="en-US" dirty="0"/>
              <a:t>None</a:t>
            </a:r>
          </a:p>
          <a:p>
            <a:endParaRPr lang="en-US" dirty="0"/>
          </a:p>
        </p:txBody>
      </p:sp>
    </p:spTree>
    <p:extLst>
      <p:ext uri="{BB962C8B-B14F-4D97-AF65-F5344CB8AC3E}">
        <p14:creationId xmlns:p14="http://schemas.microsoft.com/office/powerpoint/2010/main" val="28197052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Self explanatory. Treat as a checklist and provide examples as needed.</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p:txBody>
      </p:sp>
    </p:spTree>
    <p:extLst>
      <p:ext uri="{BB962C8B-B14F-4D97-AF65-F5344CB8AC3E}">
        <p14:creationId xmlns:p14="http://schemas.microsoft.com/office/powerpoint/2010/main" val="28397382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Self explanatory. Treat as a checklist and provide examples as needed.</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1996897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Self explanatory. Treat as a checklist and provide examples as needed.</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42936975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28819209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Does traffic control severely hamper the progress of the work, such as overly restrictive hours when lanes must be open?</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3856619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6195149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38110190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3072612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 factors to discuss will be presented in checklists. Many of these have been discussed already, so consider this module a review of the concepts learned in this course.</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24164528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p:txBody>
      </p:sp>
    </p:spTree>
    <p:extLst>
      <p:ext uri="{BB962C8B-B14F-4D97-AF65-F5344CB8AC3E}">
        <p14:creationId xmlns:p14="http://schemas.microsoft.com/office/powerpoint/2010/main" val="42854307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27407733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23385097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Would emergency personnel be delayed by work zone?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41451710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109571"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Can snow be plowed without destroying or disrupting the work zone?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1782303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37481681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20293354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107715172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113667"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357277041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p:txBody>
      </p:sp>
    </p:spTree>
    <p:extLst>
      <p:ext uri="{BB962C8B-B14F-4D97-AF65-F5344CB8AC3E}">
        <p14:creationId xmlns:p14="http://schemas.microsoft.com/office/powerpoint/2010/main" val="8271633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171182487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1999465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http://www.ops.fhwa.dot.gov/publications/fhwaop04010/toc.htm</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341496205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36132841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Guard against selecting a strategy </a:t>
            </a:r>
            <a:r>
              <a:rPr lang="en-US" b="1" dirty="0"/>
              <a:t>without thinking </a:t>
            </a:r>
            <a:r>
              <a:rPr lang="en-US" dirty="0"/>
              <a:t>about each one independently. Sometimes a combination of strategies is advisable. Perhaps one strategy is not the ideal strategy for a project, but when combined with other strategies, it is the best alternative</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306710162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p:spPr>
        <p:txBody>
          <a:bodyPr/>
          <a:lstStyle/>
          <a:p>
            <a:pPr eaLnBrk="1" hangingPunct="1"/>
            <a:r>
              <a:rPr lang="en-US" b="1" dirty="0"/>
              <a:t>Key Message: </a:t>
            </a:r>
            <a:r>
              <a:rPr lang="en-US" dirty="0"/>
              <a:t>Discuss essential data requirements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As you plan your work zone, it is necessary to consider data needs that may impact your design. Let’s look a some of these! This is list is not all inclusive and it is meant to remind you of the various considerations. For example, this slide shows some data needs regarding the actual roadway and roadside.</a:t>
            </a:r>
          </a:p>
          <a:p>
            <a:pPr eaLnBrk="1" hangingPunct="1"/>
            <a:r>
              <a:rPr lang="en-US" b="1" dirty="0"/>
              <a:t>Suggested Questions: </a:t>
            </a:r>
            <a:r>
              <a:rPr lang="en-US" dirty="0"/>
              <a:t>What else is the roadside? How do you collect this information?</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 Keep brief. It is not necessary to explain each of these bullets. Speak about them in general terms and move on.</a:t>
            </a:r>
          </a:p>
          <a:p>
            <a:endParaRPr lang="en-US" dirty="0"/>
          </a:p>
        </p:txBody>
      </p:sp>
    </p:spTree>
    <p:extLst>
      <p:ext uri="{BB962C8B-B14F-4D97-AF65-F5344CB8AC3E}">
        <p14:creationId xmlns:p14="http://schemas.microsoft.com/office/powerpoint/2010/main" val="399700788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a:ln/>
        </p:spPr>
        <p:txBody>
          <a:bodyPr/>
          <a:lstStyle/>
          <a:p>
            <a:pPr eaLnBrk="1" hangingPunct="1"/>
            <a:r>
              <a:rPr lang="en-US" b="1" dirty="0"/>
              <a:t>Key Message: </a:t>
            </a:r>
            <a:r>
              <a:rPr lang="en-US" dirty="0"/>
              <a:t>Discuss essential data requirements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For example, this slide shows some data needs regarding traffic.</a:t>
            </a:r>
          </a:p>
          <a:p>
            <a:pPr eaLnBrk="1" hangingPunct="1"/>
            <a:r>
              <a:rPr lang="en-US" b="1" dirty="0"/>
              <a:t>Suggested Questions: </a:t>
            </a:r>
            <a:r>
              <a:rPr lang="en-US" dirty="0"/>
              <a:t>Can you think of others?</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 Keep brief. It is not necessary to explain each of these bullets. Speak about them in general terms and move on.</a:t>
            </a:r>
          </a:p>
          <a:p>
            <a:endParaRPr lang="en-US" dirty="0"/>
          </a:p>
        </p:txBody>
      </p:sp>
    </p:spTree>
    <p:extLst>
      <p:ext uri="{BB962C8B-B14F-4D97-AF65-F5344CB8AC3E}">
        <p14:creationId xmlns:p14="http://schemas.microsoft.com/office/powerpoint/2010/main" val="9890490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p:spPr>
        <p:txBody>
          <a:bodyPr/>
          <a:lstStyle/>
          <a:p>
            <a:pPr eaLnBrk="1" hangingPunct="1"/>
            <a:r>
              <a:rPr lang="en-US" b="1" dirty="0"/>
              <a:t>Key Message: </a:t>
            </a:r>
            <a:r>
              <a:rPr lang="en-US" dirty="0"/>
              <a:t>Discuss essential data requirements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For example, this slide shows some other possible data needs.</a:t>
            </a:r>
          </a:p>
          <a:p>
            <a:pPr eaLnBrk="1" hangingPunct="1"/>
            <a:r>
              <a:rPr lang="en-US" b="1" dirty="0"/>
              <a:t>Suggested Questions: </a:t>
            </a:r>
            <a:r>
              <a:rPr lang="en-US" dirty="0"/>
              <a:t>Can you think of others?</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 Keep brief. It is not necessary to explain each of these bullets. Speak about them in general terms and move on.</a:t>
            </a:r>
          </a:p>
          <a:p>
            <a:endParaRPr lang="en-US" dirty="0"/>
          </a:p>
        </p:txBody>
      </p:sp>
    </p:spTree>
    <p:extLst>
      <p:ext uri="{BB962C8B-B14F-4D97-AF65-F5344CB8AC3E}">
        <p14:creationId xmlns:p14="http://schemas.microsoft.com/office/powerpoint/2010/main" val="333043398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pPr eaLnBrk="1" hangingPunct="1"/>
            <a:r>
              <a:rPr lang="en-US" b="1" dirty="0"/>
              <a:t>Key Message: </a:t>
            </a:r>
            <a:r>
              <a:rPr lang="en-US" dirty="0"/>
              <a:t>Discuss essential data requirements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For example, this slide shows some other possible data needs.</a:t>
            </a:r>
          </a:p>
          <a:p>
            <a:pPr eaLnBrk="1" hangingPunct="1"/>
            <a:r>
              <a:rPr lang="en-US" b="1" dirty="0"/>
              <a:t>Suggested Questions: </a:t>
            </a:r>
            <a:r>
              <a:rPr lang="en-US" dirty="0"/>
              <a:t>Can you think of others?</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 Keep brief. It is not necessary to explain each of these bullets. Speak about them in general terms and move on.</a:t>
            </a:r>
          </a:p>
          <a:p>
            <a:endParaRPr lang="en-US" dirty="0"/>
          </a:p>
        </p:txBody>
      </p:sp>
    </p:spTree>
    <p:extLst>
      <p:ext uri="{BB962C8B-B14F-4D97-AF65-F5344CB8AC3E}">
        <p14:creationId xmlns:p14="http://schemas.microsoft.com/office/powerpoint/2010/main" val="68119667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a:ln/>
        </p:spPr>
        <p:txBody>
          <a:bodyPr/>
          <a:lstStyle/>
          <a:p>
            <a:pPr eaLnBrk="1" hangingPunct="1"/>
            <a:r>
              <a:rPr lang="en-US" b="1" dirty="0"/>
              <a:t>Key Message: </a:t>
            </a:r>
            <a:r>
              <a:rPr lang="en-US" dirty="0"/>
              <a:t>Recap slide</a:t>
            </a:r>
          </a:p>
          <a:p>
            <a:pPr eaLnBrk="1" hangingPunct="1"/>
            <a:r>
              <a:rPr lang="en-US" b="1" dirty="0"/>
              <a:t>Est. Presentation Time: </a:t>
            </a:r>
            <a:r>
              <a:rPr lang="en-US" dirty="0"/>
              <a:t>2-3 minutes</a:t>
            </a:r>
          </a:p>
          <a:p>
            <a:pPr eaLnBrk="1" hangingPunct="1"/>
            <a:r>
              <a:rPr lang="en-US" b="1" dirty="0"/>
              <a:t>Explanation of Cues/Builds: </a:t>
            </a:r>
            <a:r>
              <a:rPr lang="en-US" dirty="0"/>
              <a:t>None</a:t>
            </a:r>
          </a:p>
          <a:p>
            <a:pPr eaLnBrk="1" hangingPunct="1"/>
            <a:r>
              <a:rPr lang="en-US" b="1" dirty="0"/>
              <a:t>Suggested Comments: </a:t>
            </a:r>
            <a:r>
              <a:rPr lang="en-US" dirty="0"/>
              <a:t>Self explanatory. Try to gauge understanding by asking these questions and others.</a:t>
            </a:r>
          </a:p>
          <a:p>
            <a:pPr eaLnBrk="1" hangingPunct="1"/>
            <a:r>
              <a:rPr lang="en-US" b="1" dirty="0"/>
              <a:t>Suggested Questions: </a:t>
            </a:r>
            <a:r>
              <a:rPr lang="en-US" dirty="0"/>
              <a:t>Shown.</a:t>
            </a:r>
          </a:p>
          <a:p>
            <a:pPr eaLnBrk="1" hangingPunct="1"/>
            <a:r>
              <a:rPr lang="en-US" b="1" dirty="0"/>
              <a:t>Additional Information: </a:t>
            </a:r>
            <a:r>
              <a:rPr lang="en-US" dirty="0"/>
              <a:t>None</a:t>
            </a:r>
          </a:p>
          <a:p>
            <a:pPr eaLnBrk="1" hangingPunct="1"/>
            <a:r>
              <a:rPr lang="en-US" b="1" dirty="0"/>
              <a:t>Possible Problems: </a:t>
            </a:r>
            <a:r>
              <a:rPr lang="en-US" dirty="0"/>
              <a:t>None</a:t>
            </a:r>
            <a:endParaRPr lang="en-US" sz="1800" dirty="0"/>
          </a:p>
          <a:p>
            <a:endParaRPr lang="en-US" dirty="0"/>
          </a:p>
        </p:txBody>
      </p:sp>
    </p:spTree>
    <p:extLst>
      <p:ext uri="{BB962C8B-B14F-4D97-AF65-F5344CB8AC3E}">
        <p14:creationId xmlns:p14="http://schemas.microsoft.com/office/powerpoint/2010/main" val="25318538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bwMode="auto">
          <a:noFill/>
          <a:ln>
            <a:solidFill>
              <a:srgbClr val="000000"/>
            </a:solidFill>
            <a:miter lim="800000"/>
            <a:headEnd/>
            <a:tailEnd/>
          </a:ln>
        </p:spPr>
      </p:sp>
      <p:sp>
        <p:nvSpPr>
          <p:cNvPr id="292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dirty="0"/>
              <a:t>Key Message: </a:t>
            </a:r>
            <a:r>
              <a:rPr lang="en-US" dirty="0"/>
              <a:t>Questions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Let’s look at your questions.</a:t>
            </a:r>
            <a:endParaRPr lang="en-US" b="1" dirty="0"/>
          </a:p>
          <a:p>
            <a:pPr eaLnBrk="1" hangingPunct="1"/>
            <a:r>
              <a:rPr lang="en-US" b="1" dirty="0"/>
              <a:t>Suggested Questions: </a:t>
            </a:r>
            <a:r>
              <a:rPr lang="en-US" dirty="0"/>
              <a:t>Any questions before we move on?</a:t>
            </a:r>
          </a:p>
          <a:p>
            <a:pPr eaLnBrk="1" hangingPunct="1"/>
            <a:r>
              <a:rPr lang="en-US" b="1" dirty="0"/>
              <a:t>Additional Information: </a:t>
            </a:r>
            <a:r>
              <a:rPr lang="en-US" dirty="0"/>
              <a:t>None</a:t>
            </a:r>
            <a:endParaRPr lang="en-US" b="1" dirty="0"/>
          </a:p>
          <a:p>
            <a:pPr eaLnBrk="1" hangingPunct="1"/>
            <a:r>
              <a:rPr lang="en-US" b="1" dirty="0"/>
              <a:t>Possible Problems: </a:t>
            </a:r>
            <a:r>
              <a:rPr lang="en-US" b="0" dirty="0"/>
              <a:t>None</a:t>
            </a:r>
          </a:p>
          <a:p>
            <a:endParaRPr lang="en-US" dirty="0"/>
          </a:p>
        </p:txBody>
      </p:sp>
      <p:sp>
        <p:nvSpPr>
          <p:cNvPr id="108548" name="Slide Number Placeholder 3"/>
          <p:cNvSpPr>
            <a:spLocks noGrp="1"/>
          </p:cNvSpPr>
          <p:nvPr>
            <p:ph type="sldNum" sz="quarter" idx="5"/>
          </p:nvPr>
        </p:nvSpPr>
        <p:spPr bwMode="auto">
          <a:ln>
            <a:miter lim="800000"/>
            <a:headEnd/>
            <a:tailEnd/>
          </a:ln>
        </p:spPr>
        <p:txBody>
          <a:bodyPr/>
          <a:lstStyle/>
          <a:p>
            <a:pPr>
              <a:defRPr/>
            </a:pPr>
            <a:fld id="{F73E7F64-9528-4068-BB5B-24DF576B05AE}" type="slidenum">
              <a:rPr lang="en-US"/>
              <a:pPr>
                <a:defRPr/>
              </a:pPr>
              <a:t>59</a:t>
            </a:fld>
            <a:endParaRPr lang="en-US" dirty="0"/>
          </a:p>
        </p:txBody>
      </p:sp>
    </p:spTree>
    <p:extLst>
      <p:ext uri="{BB962C8B-B14F-4D97-AF65-F5344CB8AC3E}">
        <p14:creationId xmlns:p14="http://schemas.microsoft.com/office/powerpoint/2010/main" val="18288511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some of the factors to consider. For example, if capacity is available we may choose to close two lanes in order to expedite the project. We have discussed many of these? Questions?</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2515494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Self explanatory. Provide examples as needed.</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25217297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Self explanatory. Provide examples as needed.</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36387960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pPr eaLnBrk="1" hangingPunct="1"/>
            <a:r>
              <a:rPr lang="en-US" b="1" dirty="0"/>
              <a:t>Key Message: </a:t>
            </a:r>
            <a:r>
              <a:rPr lang="en-US" dirty="0"/>
              <a:t>Discuss Factors to Consider in Selecting the Best Strategy</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Self explanatory. Provide examples as needed.?</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Treat the checklists as a review.</a:t>
            </a:r>
          </a:p>
          <a:p>
            <a:endParaRPr lang="en-US" dirty="0"/>
          </a:p>
        </p:txBody>
      </p:sp>
    </p:spTree>
    <p:extLst>
      <p:ext uri="{BB962C8B-B14F-4D97-AF65-F5344CB8AC3E}">
        <p14:creationId xmlns:p14="http://schemas.microsoft.com/office/powerpoint/2010/main" val="1426748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228600"/>
            <a:ext cx="2228850" cy="5943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8600"/>
            <a:ext cx="6534150" cy="5943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ext Placeholder 2"/>
          <p:cNvSpPr>
            <a:spLocks noGrp="1"/>
          </p:cNvSpPr>
          <p:nvPr>
            <p:ph type="body" sz="half" idx="1"/>
          </p:nvPr>
        </p:nvSpPr>
        <p:spPr>
          <a:xfrm>
            <a:off x="3810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able Placeholder 2"/>
          <p:cNvSpPr>
            <a:spLocks noGrp="1"/>
          </p:cNvSpPr>
          <p:nvPr>
            <p:ph type="tbl" idx="1"/>
          </p:nvPr>
        </p:nvSpPr>
        <p:spPr>
          <a:xfrm>
            <a:off x="381000" y="1828800"/>
            <a:ext cx="8458200" cy="4343400"/>
          </a:xfrm>
        </p:spPr>
        <p:txBody>
          <a:bodyPr/>
          <a:lstStyle/>
          <a:p>
            <a:pPr lvl="0"/>
            <a:endParaRPr lang="en-US"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610600" cy="1325563"/>
          </a:xfrm>
        </p:spPr>
        <p:txBody>
          <a:bodyPr/>
          <a:lstStyle>
            <a:lvl1pPr algn="l">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10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invGray">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71901" y="38022"/>
            <a:ext cx="8763000" cy="1325563"/>
          </a:xfrm>
          <a:prstGeom prst="rect">
            <a:avLst/>
          </a:prstGeom>
          <a:ln>
            <a:headEnd/>
            <a:tailEnd/>
          </a:ln>
        </p:spPr>
        <p:style>
          <a:lnRef idx="2">
            <a:schemeClr val="accent3"/>
          </a:lnRef>
          <a:fillRef idx="1">
            <a:schemeClr val="lt1"/>
          </a:fillRef>
          <a:effectRef idx="0">
            <a:schemeClr val="accent3"/>
          </a:effectRef>
          <a:fontRef idx="none"/>
        </p:style>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3075" name="Rectangle 3"/>
          <p:cNvSpPr>
            <a:spLocks noGrp="1" noChangeArrowheads="1"/>
          </p:cNvSpPr>
          <p:nvPr>
            <p:ph type="body" idx="1"/>
          </p:nvPr>
        </p:nvSpPr>
        <p:spPr bwMode="auto">
          <a:xfrm>
            <a:off x="381000" y="1616229"/>
            <a:ext cx="84582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076" name="Picture 44" descr="Border 483"/>
          <p:cNvPicPr>
            <a:picLocks noChangeAspect="1" noChangeArrowheads="1"/>
          </p:cNvPicPr>
          <p:nvPr userDrawn="1"/>
        </p:nvPicPr>
        <p:blipFill>
          <a:blip r:embed="rId15"/>
          <a:srcRect/>
          <a:stretch>
            <a:fillRect/>
          </a:stretch>
        </p:blipFill>
        <p:spPr bwMode="auto">
          <a:xfrm>
            <a:off x="0" y="1447800"/>
            <a:ext cx="9144000" cy="309563"/>
          </a:xfrm>
          <a:prstGeom prst="rect">
            <a:avLst/>
          </a:prstGeom>
          <a:noFill/>
          <a:ln w="9525">
            <a:noFill/>
            <a:miter lim="800000"/>
            <a:headEnd/>
            <a:tailEnd/>
          </a:ln>
        </p:spPr>
      </p:pic>
      <p:pic>
        <p:nvPicPr>
          <p:cNvPr id="2" name="Picture 1"/>
          <p:cNvPicPr>
            <a:picLocks noChangeAspect="1"/>
          </p:cNvPicPr>
          <p:nvPr userDrawn="1"/>
        </p:nvPicPr>
        <p:blipFill>
          <a:blip r:embed="rId16"/>
          <a:stretch>
            <a:fillRect/>
          </a:stretch>
        </p:blipFill>
        <p:spPr>
          <a:xfrm>
            <a:off x="7315200" y="6149667"/>
            <a:ext cx="1524000" cy="385542"/>
          </a:xfrm>
          <a:prstGeom prst="rect">
            <a:avLst/>
          </a:prstGeom>
        </p:spPr>
      </p:pic>
      <p:sp>
        <p:nvSpPr>
          <p:cNvPr id="7" name="TextBox 6">
            <a:extLst>
              <a:ext uri="{FF2B5EF4-FFF2-40B4-BE49-F238E27FC236}">
                <a16:creationId xmlns:a16="http://schemas.microsoft.com/office/drawing/2014/main" id="{DEC548EA-0B80-460D-B1EA-FDB98549A393}"/>
              </a:ext>
            </a:extLst>
          </p:cNvPr>
          <p:cNvSpPr txBox="1"/>
          <p:nvPr userDrawn="1"/>
        </p:nvSpPr>
        <p:spPr>
          <a:xfrm>
            <a:off x="6087468" y="6222094"/>
            <a:ext cx="1079500" cy="338554"/>
          </a:xfrm>
          <a:prstGeom prst="rect">
            <a:avLst/>
          </a:prstGeom>
          <a:noFill/>
        </p:spPr>
        <p:txBody>
          <a:bodyPr wrap="square" rtlCol="0">
            <a:spAutoFit/>
          </a:bodyPr>
          <a:lstStyle/>
          <a:p>
            <a:pPr algn="r"/>
            <a:r>
              <a:rPr lang="en-US" sz="1600" dirty="0">
                <a:latin typeface="Arial" panose="020B0604020202020204" pitchFamily="34" charset="0"/>
                <a:cs typeface="Arial" panose="020B0604020202020204" pitchFamily="34" charset="0"/>
              </a:rPr>
              <a:t>6-</a:t>
            </a:r>
            <a:fld id="{1A673F19-6629-45D1-8D19-81BA6E1546A3}" type="slidenum">
              <a:rPr lang="en-US" sz="1600" smtClean="0">
                <a:latin typeface="Arial" panose="020B0604020202020204" pitchFamily="34" charset="0"/>
                <a:cs typeface="Arial" panose="020B0604020202020204" pitchFamily="34" charset="0"/>
              </a:rPr>
              <a:pPr algn="r"/>
              <a:t>‹#›</a:t>
            </a:fld>
            <a:endParaRPr lang="en-US" sz="1600" dirty="0">
              <a:latin typeface="Arial" panose="020B0604020202020204" pitchFamily="34" charset="0"/>
              <a:cs typeface="Arial" panose="020B0604020202020204" pitchFamily="34" charset="0"/>
            </a:endParaRPr>
          </a:p>
        </p:txBody>
      </p:sp>
      <p:pic>
        <p:nvPicPr>
          <p:cNvPr id="3" name="Picture 2" descr="ATSSA logo showing a cone within the A and safer roads save lives">
            <a:extLst>
              <a:ext uri="{FF2B5EF4-FFF2-40B4-BE49-F238E27FC236}">
                <a16:creationId xmlns:a16="http://schemas.microsoft.com/office/drawing/2014/main" id="{A9C343BE-8BBC-D26C-5C57-0833678A237D}"/>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381000" y="6149667"/>
            <a:ext cx="1179838" cy="357466"/>
          </a:xfrm>
          <a:prstGeom prst="rect">
            <a:avLst/>
          </a:prstGeom>
        </p:spPr>
      </p:pic>
    </p:spTree>
  </p:cSld>
  <p:clrMap bg1="lt1" tx1="dk1" bg2="lt2" tx2="dk2" accent1="accent1" accent2="accent2" accent3="accent3" accent4="accent4" accent5="accent5" accent6="accent6" hlink="hlink" folHlink="folHlink"/>
  <p:sldLayoutIdLst>
    <p:sldLayoutId id="2147483789" r:id="rId1"/>
    <p:sldLayoutId id="2147483801"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Lst>
  <p:txStyles>
    <p:titleStyle>
      <a:lvl1pPr algn="l" rtl="0" eaLnBrk="0" fontAlgn="base" hangingPunct="0">
        <a:spcBef>
          <a:spcPct val="0"/>
        </a:spcBef>
        <a:spcAft>
          <a:spcPct val="0"/>
        </a:spcAft>
        <a:defRPr sz="36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p:titleStyle>
    <p:bodyStyle>
      <a:lvl1pPr marL="2317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ea typeface="+mn-ea"/>
          <a:cs typeface="Arial" panose="020B0604020202020204" pitchFamily="34" charset="0"/>
        </a:defRPr>
      </a:lvl1pPr>
      <a:lvl2pPr marL="6826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61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3pPr>
      <a:lvl4pPr marL="15970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4pPr>
      <a:lvl5pPr marL="20605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5pPr>
      <a:lvl6pPr marL="25146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6pPr>
      <a:lvl7pPr marL="29718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7pPr>
      <a:lvl8pPr marL="34290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8pPr>
      <a:lvl9pPr marL="38862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0" y="0"/>
            <a:ext cx="9144000" cy="1295400"/>
          </a:xfrm>
          <a:prstGeom prst="rect">
            <a:avLst/>
          </a:prstGeom>
          <a:solidFill>
            <a:srgbClr val="008080"/>
          </a:solidFill>
          <a:ln w="9525">
            <a:noFill/>
            <a:miter lim="800000"/>
            <a:headEnd/>
            <a:tailEnd/>
          </a:ln>
        </p:spPr>
        <p:txBody>
          <a:bodyPr anchor="ctr"/>
          <a:lstStyle/>
          <a:p>
            <a:pPr algn="ctr">
              <a:defRPr/>
            </a:pPr>
            <a:r>
              <a:rPr lang="en-US" sz="3200" b="1" dirty="0">
                <a:solidFill>
                  <a:schemeClr val="bg1"/>
                </a:solidFill>
                <a:latin typeface="Arial" panose="020B0604020202020204" pitchFamily="34" charset="0"/>
                <a:ea typeface="+mj-ea"/>
                <a:cs typeface="+mj-cs"/>
              </a:rPr>
              <a:t>Work Zone Strategies</a:t>
            </a:r>
            <a:endParaRPr lang="en-US" sz="4000" b="1" dirty="0">
              <a:solidFill>
                <a:schemeClr val="bg1"/>
              </a:solidFill>
              <a:latin typeface="Arial" panose="020B0604020202020204" pitchFamily="34" charset="0"/>
              <a:ea typeface="+mj-ea"/>
              <a:cs typeface="+mj-cs"/>
            </a:endParaRPr>
          </a:p>
        </p:txBody>
      </p:sp>
      <p:sp>
        <p:nvSpPr>
          <p:cNvPr id="5" name="Rectangle 2">
            <a:extLst>
              <a:ext uri="{FF2B5EF4-FFF2-40B4-BE49-F238E27FC236}">
                <a16:creationId xmlns:a16="http://schemas.microsoft.com/office/drawing/2014/main" id="{1D5A2D45-23FE-4D74-A55C-555FCA4F4D85}"/>
              </a:ext>
            </a:extLst>
          </p:cNvPr>
          <p:cNvSpPr>
            <a:spLocks noGrp="1" noChangeArrowheads="1"/>
          </p:cNvSpPr>
          <p:nvPr>
            <p:ph type="title"/>
          </p:nvPr>
        </p:nvSpPr>
        <p:spPr>
          <a:xfrm>
            <a:off x="5390538" y="2342470"/>
            <a:ext cx="3663845" cy="2819400"/>
          </a:xfrm>
        </p:spPr>
        <p:txBody>
          <a:bodyPr/>
          <a:lstStyle/>
          <a:p>
            <a:pPr algn="ctr" eaLnBrk="1" hangingPunct="1">
              <a:defRPr/>
            </a:pPr>
            <a:r>
              <a:rPr lang="en-US" dirty="0"/>
              <a:t>6. Strategy Selection Considerations</a:t>
            </a:r>
            <a:br>
              <a:rPr lang="en-US" sz="3600" dirty="0"/>
            </a:br>
            <a:endParaRPr lang="en-US" sz="3600" dirty="0"/>
          </a:p>
        </p:txBody>
      </p:sp>
      <p:pic>
        <p:nvPicPr>
          <p:cNvPr id="7" name="Picture 6" descr="Road Work Ahead sign near drums with vehicles stopped in traffic">
            <a:extLst>
              <a:ext uri="{FF2B5EF4-FFF2-40B4-BE49-F238E27FC236}">
                <a16:creationId xmlns:a16="http://schemas.microsoft.com/office/drawing/2014/main" id="{B1DBC8FA-7345-4375-850D-B48EFE9189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846" y="1848530"/>
            <a:ext cx="4824187" cy="3618140"/>
          </a:xfrm>
          <a:prstGeom prst="rect">
            <a:avLst/>
          </a:prstGeom>
        </p:spPr>
      </p:pic>
      <p:sp>
        <p:nvSpPr>
          <p:cNvPr id="2" name="TextBox 1" descr="https://patch.com/pennsylvania/northwhitehall/coplay-creek-road-closed-for-repairs_345b7cce">
            <a:extLst>
              <a:ext uri="{FF2B5EF4-FFF2-40B4-BE49-F238E27FC236}">
                <a16:creationId xmlns:a16="http://schemas.microsoft.com/office/drawing/2014/main" id="{5AEE7DA7-5DD6-9A73-53D3-B7F4297529DF}"/>
              </a:ext>
            </a:extLst>
          </p:cNvPr>
          <p:cNvSpPr txBox="1"/>
          <p:nvPr/>
        </p:nvSpPr>
        <p:spPr>
          <a:xfrm>
            <a:off x="609600" y="5501083"/>
            <a:ext cx="5257800" cy="200055"/>
          </a:xfrm>
          <a:prstGeom prst="rect">
            <a:avLst/>
          </a:prstGeom>
          <a:noFill/>
        </p:spPr>
        <p:txBody>
          <a:bodyPr wrap="squar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sz="700" dirty="0"/>
              <a:t>https://</a:t>
            </a:r>
            <a:r>
              <a:rPr lang="en-US" sz="700" dirty="0" err="1"/>
              <a:t>patch.com</a:t>
            </a:r>
            <a:r>
              <a:rPr lang="en-US" sz="700" dirty="0"/>
              <a:t>/</a:t>
            </a:r>
            <a:r>
              <a:rPr lang="en-US" sz="700" dirty="0" err="1"/>
              <a:t>pennsylvania</a:t>
            </a:r>
            <a:r>
              <a:rPr lang="en-US" sz="700" dirty="0"/>
              <a:t>/</a:t>
            </a:r>
            <a:r>
              <a:rPr lang="en-US" sz="700" dirty="0" err="1"/>
              <a:t>northwhitehall</a:t>
            </a:r>
            <a:r>
              <a:rPr lang="en-US" sz="700" dirty="0"/>
              <a:t>/coplay-creek-road-closed-for-repairs_345b7cce</a:t>
            </a:r>
          </a:p>
        </p:txBody>
      </p:sp>
    </p:spTree>
    <p:extLst>
      <p:ext uri="{BB962C8B-B14F-4D97-AF65-F5344CB8AC3E}">
        <p14:creationId xmlns:p14="http://schemas.microsoft.com/office/powerpoint/2010/main" val="390945937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Work Vehicle Access</a:t>
            </a:r>
          </a:p>
        </p:txBody>
      </p:sp>
      <p:sp>
        <p:nvSpPr>
          <p:cNvPr id="12291" name="Content Placeholder 2"/>
          <p:cNvSpPr>
            <a:spLocks noGrp="1"/>
          </p:cNvSpPr>
          <p:nvPr>
            <p:ph idx="1"/>
          </p:nvPr>
        </p:nvSpPr>
        <p:spPr>
          <a:xfrm>
            <a:off x="4038600" y="1447800"/>
            <a:ext cx="4876800" cy="4267200"/>
          </a:xfrm>
        </p:spPr>
        <p:txBody>
          <a:bodyPr/>
          <a:lstStyle/>
          <a:p>
            <a:r>
              <a:rPr lang="en-US" dirty="0"/>
              <a:t>How will work vehicles enter/exit the work area?</a:t>
            </a:r>
          </a:p>
          <a:p>
            <a:r>
              <a:rPr lang="en-US" dirty="0"/>
              <a:t>Are special measures needed?</a:t>
            </a:r>
          </a:p>
          <a:p>
            <a:pPr lvl="1"/>
            <a:r>
              <a:rPr lang="en-US" dirty="0"/>
              <a:t>Temporary acceleration lanes?</a:t>
            </a:r>
          </a:p>
          <a:p>
            <a:pPr lvl="1"/>
            <a:r>
              <a:rPr lang="en-US" dirty="0"/>
              <a:t>Can materials be delivered during off- peak hours?</a:t>
            </a:r>
          </a:p>
        </p:txBody>
      </p:sp>
      <p:pic>
        <p:nvPicPr>
          <p:cNvPr id="12292" name="Picture 4" descr="Example of Work Vehicles on a paving operation"/>
          <p:cNvPicPr>
            <a:picLocks noChangeAspect="1" noChangeArrowheads="1"/>
          </p:cNvPicPr>
          <p:nvPr/>
        </p:nvPicPr>
        <p:blipFill>
          <a:blip r:embed="rId3" cstate="print"/>
          <a:srcRect l="7143" r="9525"/>
          <a:stretch>
            <a:fillRect/>
          </a:stretch>
        </p:blipFill>
        <p:spPr bwMode="auto">
          <a:xfrm>
            <a:off x="381000" y="1866900"/>
            <a:ext cx="3471333" cy="31242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1D18930B-9738-923F-2467-E0051B8CB985}"/>
              </a:ext>
            </a:extLst>
          </p:cNvPr>
          <p:cNvSpPr/>
          <p:nvPr/>
        </p:nvSpPr>
        <p:spPr>
          <a:xfrm>
            <a:off x="2667000" y="5113337"/>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900036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Worker Parking</a:t>
            </a:r>
          </a:p>
        </p:txBody>
      </p:sp>
      <p:sp>
        <p:nvSpPr>
          <p:cNvPr id="13315" name="Content Placeholder 2"/>
          <p:cNvSpPr>
            <a:spLocks noGrp="1"/>
          </p:cNvSpPr>
          <p:nvPr>
            <p:ph idx="1"/>
          </p:nvPr>
        </p:nvSpPr>
        <p:spPr>
          <a:xfrm>
            <a:off x="381000" y="1828800"/>
            <a:ext cx="3505200" cy="4267200"/>
          </a:xfrm>
        </p:spPr>
        <p:txBody>
          <a:bodyPr/>
          <a:lstStyle/>
          <a:p>
            <a:r>
              <a:rPr lang="en-US" dirty="0"/>
              <a:t>Where are workers going to park?</a:t>
            </a:r>
          </a:p>
          <a:p>
            <a:r>
              <a:rPr lang="en-US" dirty="0"/>
              <a:t>Are special provisions needed?</a:t>
            </a:r>
          </a:p>
          <a:p>
            <a:pPr lvl="1"/>
            <a:r>
              <a:rPr lang="en-US" dirty="0"/>
              <a:t>Shuttle?</a:t>
            </a:r>
          </a:p>
        </p:txBody>
      </p:sp>
      <p:pic>
        <p:nvPicPr>
          <p:cNvPr id="13316" name="Picture 2">
            <a:extLs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3886610" y="1865671"/>
            <a:ext cx="4787900" cy="363855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EAE58FB6-15FF-E2CB-E9E8-6BD362C1A40F}"/>
              </a:ext>
            </a:extLst>
          </p:cNvPr>
          <p:cNvSpPr/>
          <p:nvPr/>
        </p:nvSpPr>
        <p:spPr>
          <a:xfrm>
            <a:off x="7737987" y="5568131"/>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1885020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Bicycle and Pedestrian Traffic</a:t>
            </a:r>
          </a:p>
        </p:txBody>
      </p:sp>
      <p:sp>
        <p:nvSpPr>
          <p:cNvPr id="14339" name="Content Placeholder 2"/>
          <p:cNvSpPr>
            <a:spLocks noGrp="1"/>
          </p:cNvSpPr>
          <p:nvPr>
            <p:ph idx="1"/>
          </p:nvPr>
        </p:nvSpPr>
        <p:spPr>
          <a:xfrm>
            <a:off x="543232" y="1337853"/>
            <a:ext cx="4485968" cy="4267200"/>
          </a:xfrm>
        </p:spPr>
        <p:txBody>
          <a:bodyPr/>
          <a:lstStyle/>
          <a:p>
            <a:r>
              <a:rPr lang="en-US" dirty="0"/>
              <a:t>Facilities available?</a:t>
            </a:r>
          </a:p>
          <a:p>
            <a:r>
              <a:rPr lang="en-US" dirty="0"/>
              <a:t>Accessible to all?</a:t>
            </a:r>
          </a:p>
          <a:p>
            <a:r>
              <a:rPr lang="en-US" dirty="0"/>
              <a:t>Detectable edging needed?</a:t>
            </a:r>
          </a:p>
          <a:p>
            <a:r>
              <a:rPr lang="en-US" dirty="0"/>
              <a:t>Do bicycles require a separate path?</a:t>
            </a:r>
          </a:p>
          <a:p>
            <a:r>
              <a:rPr lang="en-US" dirty="0"/>
              <a:t>Are conflicts minimized?</a:t>
            </a:r>
          </a:p>
        </p:txBody>
      </p:sp>
      <p:pic>
        <p:nvPicPr>
          <p:cNvPr id="5" name="Picture 2" descr="Bicycle path through a work zone delineated by cones"/>
          <p:cNvPicPr>
            <a:picLocks noChangeAspect="1" noChangeArrowheads="1"/>
          </p:cNvPicPr>
          <p:nvPr/>
        </p:nvPicPr>
        <p:blipFill>
          <a:blip r:embed="rId3" cstate="print"/>
          <a:srcRect l="40833" t="23333" r="33334" b="16667"/>
          <a:stretch>
            <a:fillRect/>
          </a:stretch>
        </p:blipFill>
        <p:spPr bwMode="auto">
          <a:xfrm>
            <a:off x="5343832" y="1337853"/>
            <a:ext cx="2274711" cy="3962400"/>
          </a:xfrm>
          <a:prstGeom prst="rect">
            <a:avLst/>
          </a:prstGeom>
          <a:noFill/>
        </p:spPr>
      </p:pic>
      <p:sp>
        <p:nvSpPr>
          <p:cNvPr id="4" name="Google Shape;74;p1">
            <a:extLst>
              <a:ext uri="{FF2B5EF4-FFF2-40B4-BE49-F238E27FC236}">
                <a16:creationId xmlns:a16="http://schemas.microsoft.com/office/drawing/2014/main" id="{54156FB0-A043-2261-E736-E58CC1C21D95}"/>
              </a:ext>
            </a:extLst>
          </p:cNvPr>
          <p:cNvSpPr/>
          <p:nvPr/>
        </p:nvSpPr>
        <p:spPr>
          <a:xfrm>
            <a:off x="6629400" y="5397056"/>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0060208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Traffic Control Devices</a:t>
            </a:r>
          </a:p>
        </p:txBody>
      </p:sp>
      <p:sp>
        <p:nvSpPr>
          <p:cNvPr id="15363" name="Content Placeholder 2"/>
          <p:cNvSpPr>
            <a:spLocks noGrp="1"/>
          </p:cNvSpPr>
          <p:nvPr>
            <p:ph idx="1"/>
          </p:nvPr>
        </p:nvSpPr>
        <p:spPr>
          <a:xfrm>
            <a:off x="4267200" y="1524000"/>
            <a:ext cx="4419600" cy="4267200"/>
          </a:xfrm>
        </p:spPr>
        <p:txBody>
          <a:bodyPr/>
          <a:lstStyle/>
          <a:p>
            <a:r>
              <a:rPr lang="en-US" dirty="0"/>
              <a:t>Is there room to place them?</a:t>
            </a:r>
          </a:p>
          <a:p>
            <a:r>
              <a:rPr lang="en-US" dirty="0"/>
              <a:t>Are they visible?</a:t>
            </a:r>
          </a:p>
          <a:p>
            <a:r>
              <a:rPr lang="en-US" dirty="0"/>
              <a:t>Conflicts with permanent signs?</a:t>
            </a:r>
          </a:p>
          <a:p>
            <a:r>
              <a:rPr lang="en-US" dirty="0"/>
              <a:t>Signing on side streets and other intersecting roads?</a:t>
            </a:r>
          </a:p>
          <a:p>
            <a:r>
              <a:rPr lang="en-US" dirty="0"/>
              <a:t>Are signals affected?</a:t>
            </a:r>
          </a:p>
        </p:txBody>
      </p:sp>
      <p:pic>
        <p:nvPicPr>
          <p:cNvPr id="15364" name="Picture 2" descr="Road Work Ahead Sign"/>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57200" y="2057400"/>
            <a:ext cx="3200400" cy="32004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0FBD97C3-CCB6-FC77-C272-5A8EB487E55A}"/>
              </a:ext>
            </a:extLst>
          </p:cNvPr>
          <p:cNvSpPr/>
          <p:nvPr/>
        </p:nvSpPr>
        <p:spPr>
          <a:xfrm>
            <a:off x="2590800" y="5134709"/>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6743271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Work Area Illumination</a:t>
            </a:r>
          </a:p>
        </p:txBody>
      </p:sp>
      <p:sp>
        <p:nvSpPr>
          <p:cNvPr id="16387" name="Content Placeholder 2"/>
          <p:cNvSpPr>
            <a:spLocks noGrp="1"/>
          </p:cNvSpPr>
          <p:nvPr>
            <p:ph idx="1"/>
          </p:nvPr>
        </p:nvSpPr>
        <p:spPr>
          <a:xfrm>
            <a:off x="381000" y="1524000"/>
            <a:ext cx="4495800" cy="4267200"/>
          </a:xfrm>
        </p:spPr>
        <p:txBody>
          <a:bodyPr/>
          <a:lstStyle/>
          <a:p>
            <a:r>
              <a:rPr lang="en-US" dirty="0"/>
              <a:t>Will lights be added for night work?</a:t>
            </a:r>
          </a:p>
          <a:p>
            <a:r>
              <a:rPr lang="en-US" dirty="0"/>
              <a:t>How is the glare going to be minimized?</a:t>
            </a:r>
          </a:p>
          <a:p>
            <a:r>
              <a:rPr lang="en-US" dirty="0"/>
              <a:t>How much illumination is needed for the task?</a:t>
            </a:r>
          </a:p>
          <a:p>
            <a:r>
              <a:rPr lang="en-US" dirty="0"/>
              <a:t>Is a lighting plan needed?</a:t>
            </a:r>
          </a:p>
        </p:txBody>
      </p:sp>
      <p:pic>
        <p:nvPicPr>
          <p:cNvPr id="16388" name="Picture 4" descr="Example of night work with workers on equipment"/>
          <p:cNvPicPr>
            <a:picLocks noChangeAspect="1" noChangeArrowheads="1"/>
          </p:cNvPicPr>
          <p:nvPr/>
        </p:nvPicPr>
        <p:blipFill>
          <a:blip r:embed="rId3" cstate="print"/>
          <a:srcRect r="34000"/>
          <a:stretch>
            <a:fillRect/>
          </a:stretch>
        </p:blipFill>
        <p:spPr bwMode="auto">
          <a:xfrm>
            <a:off x="5105400" y="1600200"/>
            <a:ext cx="3505200" cy="4181243"/>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BA7DCEFB-5C97-72B9-A2B4-7F845DEE4D98}"/>
              </a:ext>
            </a:extLst>
          </p:cNvPr>
          <p:cNvSpPr/>
          <p:nvPr/>
        </p:nvSpPr>
        <p:spPr>
          <a:xfrm>
            <a:off x="7620000" y="5862962"/>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0867516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2. Operational Performance</a:t>
            </a:r>
          </a:p>
        </p:txBody>
      </p:sp>
      <p:sp>
        <p:nvSpPr>
          <p:cNvPr id="17411" name="Content Placeholder 2"/>
          <p:cNvSpPr>
            <a:spLocks noGrp="1"/>
          </p:cNvSpPr>
          <p:nvPr>
            <p:ph idx="1"/>
          </p:nvPr>
        </p:nvSpPr>
        <p:spPr>
          <a:xfrm>
            <a:off x="457200" y="1676400"/>
            <a:ext cx="7772400" cy="4267200"/>
          </a:xfrm>
        </p:spPr>
        <p:txBody>
          <a:bodyPr/>
          <a:lstStyle/>
          <a:p>
            <a:r>
              <a:rPr lang="en-US" dirty="0"/>
              <a:t>Speed management</a:t>
            </a:r>
          </a:p>
          <a:p>
            <a:r>
              <a:rPr lang="en-US" dirty="0"/>
              <a:t>Enforcement (where to stop violators)</a:t>
            </a:r>
          </a:p>
          <a:p>
            <a:r>
              <a:rPr lang="en-US" dirty="0"/>
              <a:t>Start-up procedures &amp; phase changes</a:t>
            </a:r>
          </a:p>
          <a:p>
            <a:r>
              <a:rPr lang="en-US" dirty="0"/>
              <a:t>Barrier installation</a:t>
            </a:r>
          </a:p>
          <a:p>
            <a:r>
              <a:rPr lang="en-US" dirty="0"/>
              <a:t>Geometrics of temporary roadways</a:t>
            </a:r>
          </a:p>
        </p:txBody>
      </p:sp>
    </p:spTree>
    <p:extLst>
      <p:ext uri="{BB962C8B-B14F-4D97-AF65-F5344CB8AC3E}">
        <p14:creationId xmlns:p14="http://schemas.microsoft.com/office/powerpoint/2010/main" val="18463609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Speed Management</a:t>
            </a:r>
          </a:p>
        </p:txBody>
      </p:sp>
      <p:sp>
        <p:nvSpPr>
          <p:cNvPr id="18435" name="Content Placeholder 2"/>
          <p:cNvSpPr>
            <a:spLocks noGrp="1"/>
          </p:cNvSpPr>
          <p:nvPr>
            <p:ph idx="1"/>
          </p:nvPr>
        </p:nvSpPr>
        <p:spPr>
          <a:xfrm>
            <a:off x="304800" y="1676400"/>
            <a:ext cx="4343400" cy="4267200"/>
          </a:xfrm>
        </p:spPr>
        <p:txBody>
          <a:bodyPr/>
          <a:lstStyle/>
          <a:p>
            <a:r>
              <a:rPr lang="en-US" dirty="0"/>
              <a:t>Can posted speed be maintained?</a:t>
            </a:r>
          </a:p>
          <a:p>
            <a:r>
              <a:rPr lang="en-US" dirty="0"/>
              <a:t>Is a reduction needed? Authorized?</a:t>
            </a:r>
          </a:p>
          <a:p>
            <a:r>
              <a:rPr lang="en-US" dirty="0"/>
              <a:t>Enforcement personnel needed?</a:t>
            </a:r>
          </a:p>
          <a:p>
            <a:r>
              <a:rPr lang="en-US" dirty="0"/>
              <a:t>Can ITS strategies help?</a:t>
            </a:r>
          </a:p>
        </p:txBody>
      </p:sp>
      <p:pic>
        <p:nvPicPr>
          <p:cNvPr id="18436" name="Picture 2" descr="55 mph Speed Limit sign"/>
          <p:cNvPicPr>
            <a:picLocks noChangeAspect="1" noChangeArrowheads="1"/>
          </p:cNvPicPr>
          <p:nvPr/>
        </p:nvPicPr>
        <p:blipFill>
          <a:blip r:embed="rId3" cstate="print"/>
          <a:srcRect/>
          <a:stretch>
            <a:fillRect/>
          </a:stretch>
        </p:blipFill>
        <p:spPr bwMode="auto">
          <a:xfrm>
            <a:off x="5334000" y="1761953"/>
            <a:ext cx="2667000" cy="3334093"/>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BF563327-3CEC-A1E6-74AC-6D383844B4EB}"/>
              </a:ext>
            </a:extLst>
          </p:cNvPr>
          <p:cNvSpPr/>
          <p:nvPr/>
        </p:nvSpPr>
        <p:spPr>
          <a:xfrm>
            <a:off x="6934200" y="5286255"/>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2996084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Traffic Enforcement</a:t>
            </a:r>
          </a:p>
        </p:txBody>
      </p:sp>
      <p:sp>
        <p:nvSpPr>
          <p:cNvPr id="19459" name="Content Placeholder 2"/>
          <p:cNvSpPr>
            <a:spLocks noGrp="1"/>
          </p:cNvSpPr>
          <p:nvPr>
            <p:ph idx="1"/>
          </p:nvPr>
        </p:nvSpPr>
        <p:spPr>
          <a:xfrm>
            <a:off x="533400" y="1325563"/>
            <a:ext cx="3701376" cy="4267200"/>
          </a:xfrm>
        </p:spPr>
        <p:txBody>
          <a:bodyPr/>
          <a:lstStyle/>
          <a:p>
            <a:r>
              <a:rPr lang="en-US" dirty="0"/>
              <a:t>Are additional police efforts needed?</a:t>
            </a:r>
          </a:p>
          <a:p>
            <a:r>
              <a:rPr lang="en-US" dirty="0"/>
              <a:t>Safe pull off areas for violators?</a:t>
            </a:r>
          </a:p>
          <a:p>
            <a:r>
              <a:rPr lang="en-US" dirty="0"/>
              <a:t>Presence, enforcement or both?</a:t>
            </a:r>
          </a:p>
          <a:p>
            <a:r>
              <a:rPr lang="en-US" dirty="0"/>
              <a:t>Location of trooper?</a:t>
            </a:r>
          </a:p>
        </p:txBody>
      </p:sp>
      <p:pic>
        <p:nvPicPr>
          <p:cNvPr id="5" name="Picture 4" descr="Police car with Road Work Ahead Sign&#10;&#10;"/>
          <p:cNvPicPr>
            <a:picLocks noChangeAspect="1" noChangeArrowheads="1"/>
          </p:cNvPicPr>
          <p:nvPr/>
        </p:nvPicPr>
        <p:blipFill>
          <a:blip r:embed="rId3" cstate="print">
            <a:clrChange>
              <a:clrFrom>
                <a:srgbClr val="FFFFFF"/>
              </a:clrFrom>
              <a:clrTo>
                <a:srgbClr val="FFFFFF">
                  <a:alpha val="0"/>
                </a:srgbClr>
              </a:clrTo>
            </a:clrChange>
          </a:blip>
          <a:srcRect r="50000" b="44000"/>
          <a:stretch>
            <a:fillRect/>
          </a:stretch>
        </p:blipFill>
        <p:spPr bwMode="auto">
          <a:xfrm>
            <a:off x="4535128" y="1828800"/>
            <a:ext cx="3701376" cy="25908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D5E92C10-EA47-2909-610D-6D1321DFE2E0}"/>
              </a:ext>
            </a:extLst>
          </p:cNvPr>
          <p:cNvSpPr/>
          <p:nvPr/>
        </p:nvSpPr>
        <p:spPr>
          <a:xfrm>
            <a:off x="6901775" y="4387645"/>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5803687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610600" cy="1325563"/>
          </a:xfrm>
        </p:spPr>
        <p:txBody>
          <a:bodyPr/>
          <a:lstStyle/>
          <a:p>
            <a:pPr>
              <a:defRPr/>
            </a:pPr>
            <a:r>
              <a:rPr lang="en-US" dirty="0"/>
              <a:t>Start-up Procedures &amp;</a:t>
            </a:r>
            <a:br>
              <a:rPr lang="en-US" dirty="0"/>
            </a:br>
            <a:r>
              <a:rPr lang="en-US" dirty="0"/>
              <a:t>Phase Changes</a:t>
            </a:r>
          </a:p>
        </p:txBody>
      </p:sp>
      <p:sp>
        <p:nvSpPr>
          <p:cNvPr id="20483" name="Content Placeholder 2"/>
          <p:cNvSpPr>
            <a:spLocks noGrp="1"/>
          </p:cNvSpPr>
          <p:nvPr>
            <p:ph idx="1"/>
          </p:nvPr>
        </p:nvSpPr>
        <p:spPr>
          <a:xfrm>
            <a:off x="381000" y="1828800"/>
            <a:ext cx="4191000" cy="4267200"/>
          </a:xfrm>
        </p:spPr>
        <p:txBody>
          <a:bodyPr/>
          <a:lstStyle/>
          <a:p>
            <a:r>
              <a:rPr lang="en-US" dirty="0"/>
              <a:t>Will contractor need to shut down traffic completely, say to move beams over travel lanes?</a:t>
            </a:r>
          </a:p>
          <a:p>
            <a:r>
              <a:rPr lang="en-US" dirty="0"/>
              <a:t>Do any phases require special enforcement?</a:t>
            </a:r>
          </a:p>
          <a:p>
            <a:endParaRPr lang="en-US" dirty="0"/>
          </a:p>
        </p:txBody>
      </p:sp>
      <p:pic>
        <p:nvPicPr>
          <p:cNvPr id="20484" name="Picture 2">
            <a:extLst>
              <a:ext uri="{C183D7F6-B498-43B3-948B-1728B52AA6E4}">
                <adec:decorative xmlns:adec="http://schemas.microsoft.com/office/drawing/2017/decorative" val="1"/>
              </a:ext>
            </a:extLst>
          </p:cNvPr>
          <p:cNvPicPr>
            <a:picLocks noChangeAspect="1" noChangeArrowheads="1"/>
          </p:cNvPicPr>
          <p:nvPr/>
        </p:nvPicPr>
        <p:blipFill>
          <a:blip r:embed="rId3" cstate="print"/>
          <a:srcRect l="26389" r="27779"/>
          <a:stretch>
            <a:fillRect/>
          </a:stretch>
        </p:blipFill>
        <p:spPr bwMode="auto">
          <a:xfrm>
            <a:off x="5181600" y="1310815"/>
            <a:ext cx="3124200" cy="453276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A8F45F2D-A88F-62FE-BCC3-40273DF64A68}"/>
              </a:ext>
            </a:extLst>
          </p:cNvPr>
          <p:cNvSpPr/>
          <p:nvPr/>
        </p:nvSpPr>
        <p:spPr>
          <a:xfrm>
            <a:off x="7391400" y="5849819"/>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018268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0774" y="177800"/>
            <a:ext cx="8450826" cy="1219200"/>
          </a:xfrm>
        </p:spPr>
        <p:txBody>
          <a:bodyPr/>
          <a:lstStyle/>
          <a:p>
            <a:pPr>
              <a:defRPr/>
            </a:pPr>
            <a:r>
              <a:rPr lang="en-US" dirty="0"/>
              <a:t>Start-up Procedures &amp;</a:t>
            </a:r>
            <a:br>
              <a:rPr lang="en-US" dirty="0"/>
            </a:br>
            <a:r>
              <a:rPr lang="en-US" dirty="0"/>
              <a:t>Phase Changes</a:t>
            </a:r>
          </a:p>
        </p:txBody>
      </p:sp>
      <p:sp>
        <p:nvSpPr>
          <p:cNvPr id="21507" name="Content Placeholder 2"/>
          <p:cNvSpPr>
            <a:spLocks noGrp="1"/>
          </p:cNvSpPr>
          <p:nvPr>
            <p:ph idx="1"/>
          </p:nvPr>
        </p:nvSpPr>
        <p:spPr>
          <a:xfrm>
            <a:off x="533400" y="1676400"/>
            <a:ext cx="4191000" cy="4267200"/>
          </a:xfrm>
        </p:spPr>
        <p:txBody>
          <a:bodyPr/>
          <a:lstStyle/>
          <a:p>
            <a:r>
              <a:rPr lang="en-US" dirty="0"/>
              <a:t>Are intermediate steps needed?</a:t>
            </a:r>
          </a:p>
          <a:p>
            <a:r>
              <a:rPr lang="en-US" dirty="0"/>
              <a:t>How will the work zone be moved?</a:t>
            </a:r>
          </a:p>
          <a:p>
            <a:r>
              <a:rPr lang="en-US" dirty="0"/>
              <a:t>Monitoring and inspection</a:t>
            </a:r>
          </a:p>
          <a:p>
            <a:r>
              <a:rPr lang="en-US" dirty="0"/>
              <a:t>Constructability issues</a:t>
            </a:r>
          </a:p>
          <a:p>
            <a:endParaRPr lang="en-US" dirty="0"/>
          </a:p>
        </p:txBody>
      </p:sp>
      <p:pic>
        <p:nvPicPr>
          <p:cNvPr id="21508" name="Picture 2">
            <a:extLst>
              <a:ext uri="{C183D7F6-B498-43B3-948B-1728B52AA6E4}">
                <adec:decorative xmlns:adec="http://schemas.microsoft.com/office/drawing/2017/decorative" val="1"/>
              </a:ext>
            </a:extLst>
          </p:cNvPr>
          <p:cNvPicPr>
            <a:picLocks noChangeAspect="1" noChangeArrowheads="1"/>
          </p:cNvPicPr>
          <p:nvPr/>
        </p:nvPicPr>
        <p:blipFill>
          <a:blip r:embed="rId3" cstate="print"/>
          <a:srcRect r="50000"/>
          <a:stretch>
            <a:fillRect/>
          </a:stretch>
        </p:blipFill>
        <p:spPr bwMode="auto">
          <a:xfrm>
            <a:off x="5117690" y="1803400"/>
            <a:ext cx="3009900" cy="40132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BF1EAC63-4C06-F7B3-D9B4-E00785135BA2}"/>
              </a:ext>
            </a:extLst>
          </p:cNvPr>
          <p:cNvSpPr/>
          <p:nvPr/>
        </p:nvSpPr>
        <p:spPr>
          <a:xfrm>
            <a:off x="7239000" y="5820509"/>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4" name="Picture 2">
            <a:extLst>
              <a:ext uri="{FF2B5EF4-FFF2-40B4-BE49-F238E27FC236}">
                <a16:creationId xmlns:a16="http://schemas.microsoft.com/office/drawing/2014/main" id="{787A3C9F-6B03-5F5D-0DE2-F8333B472858}"/>
              </a:ext>
              <a:ext uri="{C183D7F6-B498-43B3-948B-1728B52AA6E4}">
                <adec:decorative xmlns:adec="http://schemas.microsoft.com/office/drawing/2017/decorative" val="1"/>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17721" t="49367" r="74684" b="44937"/>
          <a:stretch/>
        </p:blipFill>
        <p:spPr bwMode="auto">
          <a:xfrm>
            <a:off x="6172200" y="3810000"/>
            <a:ext cx="457200" cy="228600"/>
          </a:xfrm>
          <a:prstGeom prst="rect">
            <a:avLst/>
          </a:prstGeom>
          <a:noFill/>
          <a:ln w="9525">
            <a:noFill/>
            <a:miter lim="800000"/>
            <a:headEnd/>
            <a:tailEnd/>
          </a:ln>
        </p:spPr>
      </p:pic>
    </p:spTree>
    <p:extLst>
      <p:ext uri="{BB962C8B-B14F-4D97-AF65-F5344CB8AC3E}">
        <p14:creationId xmlns:p14="http://schemas.microsoft.com/office/powerpoint/2010/main" val="7280290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dirty="0"/>
              <a:t>Module Objectives</a:t>
            </a:r>
          </a:p>
        </p:txBody>
      </p:sp>
      <p:sp>
        <p:nvSpPr>
          <p:cNvPr id="4099" name="Rectangle 3"/>
          <p:cNvSpPr>
            <a:spLocks noGrp="1" noChangeArrowheads="1"/>
          </p:cNvSpPr>
          <p:nvPr>
            <p:ph type="body" idx="1"/>
          </p:nvPr>
        </p:nvSpPr>
        <p:spPr>
          <a:xfrm>
            <a:off x="685800" y="1828800"/>
            <a:ext cx="8153400" cy="4343400"/>
          </a:xfrm>
        </p:spPr>
        <p:txBody>
          <a:bodyPr/>
          <a:lstStyle/>
          <a:p>
            <a:r>
              <a:rPr lang="en-US" dirty="0"/>
              <a:t>Discuss factors to consider when selecting a work zone strategy</a:t>
            </a:r>
          </a:p>
          <a:p>
            <a:r>
              <a:rPr lang="en-US" dirty="0"/>
              <a:t>Discuss essential </a:t>
            </a:r>
            <a:r>
              <a:rPr lang="en-US"/>
              <a:t>data requirements </a:t>
            </a:r>
            <a:endParaRPr lang="en-US" dirty="0"/>
          </a:p>
        </p:txBody>
      </p:sp>
    </p:spTree>
    <p:extLst>
      <p:ext uri="{BB962C8B-B14F-4D97-AF65-F5344CB8AC3E}">
        <p14:creationId xmlns:p14="http://schemas.microsoft.com/office/powerpoint/2010/main" val="22369812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Barrier Installation</a:t>
            </a:r>
          </a:p>
        </p:txBody>
      </p:sp>
      <p:sp>
        <p:nvSpPr>
          <p:cNvPr id="22531" name="Content Placeholder 2"/>
          <p:cNvSpPr>
            <a:spLocks noGrp="1"/>
          </p:cNvSpPr>
          <p:nvPr>
            <p:ph idx="1"/>
          </p:nvPr>
        </p:nvSpPr>
        <p:spPr>
          <a:xfrm>
            <a:off x="381000" y="1600200"/>
            <a:ext cx="4114800" cy="4267200"/>
          </a:xfrm>
        </p:spPr>
        <p:txBody>
          <a:bodyPr/>
          <a:lstStyle/>
          <a:p>
            <a:r>
              <a:rPr lang="en-US" dirty="0"/>
              <a:t>Provisions for delivery, storage, removal, assembly &amp; movement?</a:t>
            </a:r>
          </a:p>
          <a:p>
            <a:r>
              <a:rPr lang="en-US" dirty="0"/>
              <a:t>Are movable barriers or reversible lanes appropriate?</a:t>
            </a:r>
          </a:p>
          <a:p>
            <a:r>
              <a:rPr lang="en-US" dirty="0"/>
              <a:t>Drainage issues?</a:t>
            </a:r>
          </a:p>
        </p:txBody>
      </p:sp>
      <p:pic>
        <p:nvPicPr>
          <p:cNvPr id="22532" name="Picture 2" descr="Worker lowering a barrier"/>
          <p:cNvPicPr>
            <a:picLocks noChangeAspect="1" noChangeArrowheads="1"/>
          </p:cNvPicPr>
          <p:nvPr/>
        </p:nvPicPr>
        <p:blipFill>
          <a:blip r:embed="rId3" cstate="print"/>
          <a:srcRect/>
          <a:stretch>
            <a:fillRect/>
          </a:stretch>
        </p:blipFill>
        <p:spPr bwMode="auto">
          <a:xfrm>
            <a:off x="4800600" y="2057400"/>
            <a:ext cx="3962400" cy="3111832"/>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0F1F265F-A686-E8B5-8C7E-6F0B0DE9DF95}"/>
              </a:ext>
            </a:extLst>
          </p:cNvPr>
          <p:cNvSpPr/>
          <p:nvPr/>
        </p:nvSpPr>
        <p:spPr>
          <a:xfrm>
            <a:off x="7620000" y="5211019"/>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6196628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6037"/>
            <a:ext cx="8610600" cy="1325563"/>
          </a:xfrm>
        </p:spPr>
        <p:txBody>
          <a:bodyPr/>
          <a:lstStyle/>
          <a:p>
            <a:pPr>
              <a:defRPr/>
            </a:pPr>
            <a:r>
              <a:rPr lang="en-US" dirty="0"/>
              <a:t>Geometrics of</a:t>
            </a:r>
            <a:br>
              <a:rPr lang="en-US" dirty="0"/>
            </a:br>
            <a:r>
              <a:rPr lang="en-US" dirty="0"/>
              <a:t>Temporary Roadways</a:t>
            </a:r>
          </a:p>
        </p:txBody>
      </p:sp>
      <p:sp>
        <p:nvSpPr>
          <p:cNvPr id="23555" name="Content Placeholder 2"/>
          <p:cNvSpPr>
            <a:spLocks noGrp="1"/>
          </p:cNvSpPr>
          <p:nvPr>
            <p:ph idx="1"/>
          </p:nvPr>
        </p:nvSpPr>
        <p:spPr>
          <a:xfrm>
            <a:off x="457200" y="1676400"/>
            <a:ext cx="6705600" cy="4267200"/>
          </a:xfrm>
        </p:spPr>
        <p:txBody>
          <a:bodyPr/>
          <a:lstStyle/>
          <a:p>
            <a:r>
              <a:rPr lang="en-US" dirty="0"/>
              <a:t>Is ROW available for roadways with acceptable design speed?</a:t>
            </a:r>
          </a:p>
          <a:p>
            <a:r>
              <a:rPr lang="en-US" dirty="0"/>
              <a:t>Superelevation needed?</a:t>
            </a:r>
          </a:p>
          <a:p>
            <a:r>
              <a:rPr lang="en-US" dirty="0"/>
              <a:t>Sufficient width for large vehicles?</a:t>
            </a:r>
          </a:p>
        </p:txBody>
      </p:sp>
    </p:spTree>
    <p:extLst>
      <p:ext uri="{BB962C8B-B14F-4D97-AF65-F5344CB8AC3E}">
        <p14:creationId xmlns:p14="http://schemas.microsoft.com/office/powerpoint/2010/main" val="26662528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3. Construction Requirements</a:t>
            </a:r>
          </a:p>
        </p:txBody>
      </p:sp>
      <p:sp>
        <p:nvSpPr>
          <p:cNvPr id="24579" name="Content Placeholder 2"/>
          <p:cNvSpPr>
            <a:spLocks noGrp="1"/>
          </p:cNvSpPr>
          <p:nvPr>
            <p:ph idx="1"/>
          </p:nvPr>
        </p:nvSpPr>
        <p:spPr>
          <a:xfrm>
            <a:off x="533400" y="1828800"/>
            <a:ext cx="8305800" cy="4267200"/>
          </a:xfrm>
        </p:spPr>
        <p:txBody>
          <a:bodyPr/>
          <a:lstStyle/>
          <a:p>
            <a:r>
              <a:rPr lang="en-US" dirty="0"/>
              <a:t>Phasing</a:t>
            </a:r>
          </a:p>
          <a:p>
            <a:r>
              <a:rPr lang="en-US" dirty="0"/>
              <a:t>Special conditions</a:t>
            </a:r>
          </a:p>
          <a:p>
            <a:r>
              <a:rPr lang="en-US" dirty="0"/>
              <a:t>Duration of work</a:t>
            </a:r>
          </a:p>
          <a:p>
            <a:r>
              <a:rPr lang="en-US" dirty="0"/>
              <a:t>Contract provisions</a:t>
            </a:r>
          </a:p>
          <a:p>
            <a:r>
              <a:rPr lang="en-US" dirty="0"/>
              <a:t>Incentives &amp; disincentives</a:t>
            </a:r>
          </a:p>
          <a:p>
            <a:r>
              <a:rPr lang="en-US" dirty="0"/>
              <a:t>Short duration closures anticipated</a:t>
            </a:r>
          </a:p>
        </p:txBody>
      </p:sp>
    </p:spTree>
    <p:extLst>
      <p:ext uri="{BB962C8B-B14F-4D97-AF65-F5344CB8AC3E}">
        <p14:creationId xmlns:p14="http://schemas.microsoft.com/office/powerpoint/2010/main" val="33240626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Phased Work</a:t>
            </a:r>
          </a:p>
        </p:txBody>
      </p:sp>
      <p:sp>
        <p:nvSpPr>
          <p:cNvPr id="25603" name="Content Placeholder 2"/>
          <p:cNvSpPr>
            <a:spLocks noGrp="1"/>
          </p:cNvSpPr>
          <p:nvPr>
            <p:ph idx="1"/>
          </p:nvPr>
        </p:nvSpPr>
        <p:spPr>
          <a:xfrm>
            <a:off x="533400" y="1325563"/>
            <a:ext cx="6934200" cy="4267200"/>
          </a:xfrm>
        </p:spPr>
        <p:txBody>
          <a:bodyPr/>
          <a:lstStyle/>
          <a:p>
            <a:r>
              <a:rPr lang="en-US" dirty="0"/>
              <a:t>Will the project require phases?</a:t>
            </a:r>
          </a:p>
          <a:p>
            <a:r>
              <a:rPr lang="en-US" dirty="0"/>
              <a:t>Are intermediate phases needed?</a:t>
            </a:r>
          </a:p>
          <a:p>
            <a:r>
              <a:rPr lang="en-US" dirty="0"/>
              <a:t>Are they doable?</a:t>
            </a:r>
          </a:p>
          <a:p>
            <a:r>
              <a:rPr lang="en-US" dirty="0"/>
              <a:t>Were accelerated construction techniques considered?</a:t>
            </a:r>
          </a:p>
        </p:txBody>
      </p:sp>
    </p:spTree>
    <p:extLst>
      <p:ext uri="{BB962C8B-B14F-4D97-AF65-F5344CB8AC3E}">
        <p14:creationId xmlns:p14="http://schemas.microsoft.com/office/powerpoint/2010/main" val="27669449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66482"/>
            <a:ext cx="8610600" cy="1325563"/>
          </a:xfrm>
        </p:spPr>
        <p:txBody>
          <a:bodyPr/>
          <a:lstStyle/>
          <a:p>
            <a:pPr>
              <a:defRPr/>
            </a:pPr>
            <a:r>
              <a:rPr lang="en-US" dirty="0"/>
              <a:t>Accelerated Construction Considerations</a:t>
            </a:r>
          </a:p>
        </p:txBody>
      </p:sp>
      <p:sp>
        <p:nvSpPr>
          <p:cNvPr id="26627" name="Content Placeholder 2"/>
          <p:cNvSpPr>
            <a:spLocks noGrp="1"/>
          </p:cNvSpPr>
          <p:nvPr>
            <p:ph idx="1"/>
          </p:nvPr>
        </p:nvSpPr>
        <p:spPr>
          <a:xfrm>
            <a:off x="381000" y="1616229"/>
            <a:ext cx="3886200" cy="4343400"/>
          </a:xfrm>
        </p:spPr>
        <p:txBody>
          <a:bodyPr/>
          <a:lstStyle/>
          <a:p>
            <a:r>
              <a:rPr lang="en-US" dirty="0"/>
              <a:t>Detailed execution plan is critical</a:t>
            </a:r>
          </a:p>
          <a:p>
            <a:r>
              <a:rPr lang="en-US" dirty="0"/>
              <a:t>Construction coordination</a:t>
            </a:r>
          </a:p>
          <a:p>
            <a:r>
              <a:rPr lang="en-US" dirty="0"/>
              <a:t>Material availability</a:t>
            </a:r>
          </a:p>
          <a:p>
            <a:r>
              <a:rPr lang="en-US" dirty="0"/>
              <a:t>Handling logistics</a:t>
            </a:r>
          </a:p>
          <a:p>
            <a:r>
              <a:rPr lang="en-US" dirty="0"/>
              <a:t>Critical path method (CPM)</a:t>
            </a:r>
          </a:p>
        </p:txBody>
      </p:sp>
      <p:sp>
        <p:nvSpPr>
          <p:cNvPr id="4" name="TextBox 3"/>
          <p:cNvSpPr txBox="1">
            <a:spLocks noChangeArrowheads="1"/>
          </p:cNvSpPr>
          <p:nvPr/>
        </p:nvSpPr>
        <p:spPr bwMode="auto">
          <a:xfrm>
            <a:off x="4572000" y="2474893"/>
            <a:ext cx="4114800" cy="954107"/>
          </a:xfrm>
          <a:prstGeom prst="rect">
            <a:avLst/>
          </a:prstGeom>
          <a:solidFill>
            <a:schemeClr val="bg1"/>
          </a:solidFill>
          <a:ln w="9525">
            <a:solidFill>
              <a:srgbClr val="FF0000"/>
            </a:solidFill>
            <a:miter lim="800000"/>
            <a:headEnd/>
            <a:tailEnd/>
          </a:ln>
        </p:spPr>
        <p:txBody>
          <a:bodyPr wrap="square">
            <a:spAutoFit/>
          </a:bodyPr>
          <a:lstStyle/>
          <a:p>
            <a:pPr algn="ctr">
              <a:defRPr/>
            </a:pPr>
            <a:r>
              <a:rPr lang="en-US" sz="2800" b="1" dirty="0">
                <a:latin typeface="Arial" panose="020B0604020202020204" pitchFamily="34" charset="0"/>
                <a:cs typeface="+mn-cs"/>
              </a:rPr>
              <a:t>Business Model:</a:t>
            </a:r>
          </a:p>
          <a:p>
            <a:pPr algn="ctr">
              <a:defRPr/>
            </a:pPr>
            <a:r>
              <a:rPr lang="en-US" sz="2800" b="1" dirty="0">
                <a:latin typeface="Arial" panose="020B0604020202020204" pitchFamily="34" charset="0"/>
                <a:cs typeface="+mn-cs"/>
              </a:rPr>
              <a:t>“Serve the Public!”</a:t>
            </a:r>
            <a:endParaRPr lang="en-US" sz="2800" dirty="0">
              <a:latin typeface="Arial" panose="020B0604020202020204" pitchFamily="34" charset="0"/>
              <a:cs typeface="+mn-cs"/>
            </a:endParaRPr>
          </a:p>
        </p:txBody>
      </p:sp>
    </p:spTree>
    <p:extLst>
      <p:ext uri="{BB962C8B-B14F-4D97-AF65-F5344CB8AC3E}">
        <p14:creationId xmlns:p14="http://schemas.microsoft.com/office/powerpoint/2010/main" val="57744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6" descr="Best Practices in Accelerated Construction Techniques Booklet Cover"/>
          <p:cNvPicPr>
            <a:picLocks noChangeAspect="1" noChangeArrowheads="1"/>
          </p:cNvPicPr>
          <p:nvPr/>
        </p:nvPicPr>
        <p:blipFill>
          <a:blip r:embed="rId3" cstate="print"/>
          <a:srcRect l="33594" t="20833" r="29688" b="15625"/>
          <a:stretch>
            <a:fillRect/>
          </a:stretch>
        </p:blipFill>
        <p:spPr bwMode="auto">
          <a:xfrm>
            <a:off x="5257800" y="1828800"/>
            <a:ext cx="2826817" cy="3668847"/>
          </a:xfrm>
          <a:prstGeom prst="rect">
            <a:avLst/>
          </a:prstGeom>
          <a:noFill/>
          <a:ln w="9525">
            <a:noFill/>
            <a:miter lim="800000"/>
            <a:headEnd/>
            <a:tailEnd/>
          </a:ln>
        </p:spPr>
      </p:pic>
      <p:sp>
        <p:nvSpPr>
          <p:cNvPr id="2" name="Title 1"/>
          <p:cNvSpPr>
            <a:spLocks noGrp="1"/>
          </p:cNvSpPr>
          <p:nvPr>
            <p:ph type="title"/>
          </p:nvPr>
        </p:nvSpPr>
        <p:spPr>
          <a:xfrm>
            <a:off x="381000" y="0"/>
            <a:ext cx="8763000" cy="1325563"/>
          </a:xfrm>
        </p:spPr>
        <p:txBody>
          <a:bodyPr/>
          <a:lstStyle/>
          <a:p>
            <a:pPr>
              <a:defRPr/>
            </a:pPr>
            <a:r>
              <a:rPr lang="en-US" dirty="0"/>
              <a:t>Accelerated Construction Techniques</a:t>
            </a:r>
          </a:p>
        </p:txBody>
      </p:sp>
      <p:sp>
        <p:nvSpPr>
          <p:cNvPr id="27652" name="Content Placeholder 2"/>
          <p:cNvSpPr>
            <a:spLocks noGrp="1"/>
          </p:cNvSpPr>
          <p:nvPr>
            <p:ph idx="1"/>
          </p:nvPr>
        </p:nvSpPr>
        <p:spPr>
          <a:xfrm>
            <a:off x="457200" y="1447800"/>
            <a:ext cx="4572000" cy="3962400"/>
          </a:xfrm>
        </p:spPr>
        <p:txBody>
          <a:bodyPr/>
          <a:lstStyle/>
          <a:p>
            <a:r>
              <a:rPr lang="en-US" dirty="0"/>
              <a:t>Prefabricated components and heavy cranes for bridges</a:t>
            </a:r>
          </a:p>
          <a:p>
            <a:r>
              <a:rPr lang="en-US" dirty="0"/>
              <a:t>Pavement construction techniques</a:t>
            </a:r>
          </a:p>
        </p:txBody>
      </p:sp>
      <p:sp>
        <p:nvSpPr>
          <p:cNvPr id="6" name="TextBox 5"/>
          <p:cNvSpPr txBox="1">
            <a:spLocks noChangeArrowheads="1"/>
          </p:cNvSpPr>
          <p:nvPr/>
        </p:nvSpPr>
        <p:spPr bwMode="auto">
          <a:xfrm>
            <a:off x="419100" y="4267200"/>
            <a:ext cx="4724400" cy="954107"/>
          </a:xfrm>
          <a:prstGeom prst="rect">
            <a:avLst/>
          </a:prstGeom>
          <a:solidFill>
            <a:schemeClr val="bg1"/>
          </a:solidFill>
          <a:ln w="9525">
            <a:solidFill>
              <a:srgbClr val="C00000"/>
            </a:solidFill>
            <a:miter lim="800000"/>
            <a:headEnd/>
            <a:tailEnd/>
          </a:ln>
        </p:spPr>
        <p:txBody>
          <a:bodyPr>
            <a:spAutoFit/>
          </a:bodyPr>
          <a:lstStyle/>
          <a:p>
            <a:pPr algn="ctr">
              <a:defRPr/>
            </a:pPr>
            <a:r>
              <a:rPr lang="en-US" sz="2800" b="1" dirty="0">
                <a:latin typeface="Arial" panose="020B0604020202020204" pitchFamily="34" charset="0"/>
                <a:cs typeface="+mn-cs"/>
              </a:rPr>
              <a:t>Best Practices Scanning Report Available!</a:t>
            </a:r>
            <a:endParaRPr lang="en-US" sz="2800" dirty="0">
              <a:latin typeface="Arial" panose="020B0604020202020204" pitchFamily="34" charset="0"/>
              <a:cs typeface="+mn-cs"/>
            </a:endParaRPr>
          </a:p>
        </p:txBody>
      </p:sp>
      <p:sp>
        <p:nvSpPr>
          <p:cNvPr id="3" name="Google Shape;74;p1">
            <a:extLst>
              <a:ext uri="{FF2B5EF4-FFF2-40B4-BE49-F238E27FC236}">
                <a16:creationId xmlns:a16="http://schemas.microsoft.com/office/drawing/2014/main" id="{55416651-50DF-C686-B8E2-10269E65E8A3}"/>
              </a:ext>
            </a:extLst>
          </p:cNvPr>
          <p:cNvSpPr/>
          <p:nvPr/>
        </p:nvSpPr>
        <p:spPr>
          <a:xfrm>
            <a:off x="7086600" y="56388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TRB</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957004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a:defRPr/>
            </a:pPr>
            <a:r>
              <a:rPr lang="en-US" dirty="0"/>
              <a:t>Phasing/Staging</a:t>
            </a:r>
          </a:p>
        </p:txBody>
      </p:sp>
      <p:sp>
        <p:nvSpPr>
          <p:cNvPr id="28675" name="Rectangle 3"/>
          <p:cNvSpPr>
            <a:spLocks noGrp="1" noChangeArrowheads="1"/>
          </p:cNvSpPr>
          <p:nvPr>
            <p:ph type="body" idx="1"/>
          </p:nvPr>
        </p:nvSpPr>
        <p:spPr>
          <a:xfrm>
            <a:off x="381000" y="1447800"/>
            <a:ext cx="4191000" cy="4267200"/>
          </a:xfrm>
        </p:spPr>
        <p:txBody>
          <a:bodyPr/>
          <a:lstStyle/>
          <a:p>
            <a:r>
              <a:rPr lang="en-US" sz="2800" dirty="0"/>
              <a:t>Work in phases or stages to minimize work zone impact</a:t>
            </a:r>
          </a:p>
          <a:p>
            <a:r>
              <a:rPr lang="en-US" sz="2800" i="1" dirty="0"/>
              <a:t>“Complete the work but don’t close any lanes”</a:t>
            </a:r>
          </a:p>
        </p:txBody>
      </p:sp>
      <p:pic>
        <p:nvPicPr>
          <p:cNvPr id="28677" name="Picture 2" descr="A construction site with orange drums"/>
          <p:cNvPicPr>
            <a:picLocks noChangeAspect="1" noChangeArrowheads="1"/>
          </p:cNvPicPr>
          <p:nvPr/>
        </p:nvPicPr>
        <p:blipFill>
          <a:blip r:embed="rId3" cstate="print"/>
          <a:srcRect/>
          <a:stretch>
            <a:fillRect/>
          </a:stretch>
        </p:blipFill>
        <p:spPr bwMode="auto">
          <a:xfrm>
            <a:off x="4794738" y="2819400"/>
            <a:ext cx="3962400" cy="2595563"/>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7A743629-B8DC-B6A0-5176-CECC40D5D2B3}"/>
              </a:ext>
            </a:extLst>
          </p:cNvPr>
          <p:cNvSpPr/>
          <p:nvPr/>
        </p:nvSpPr>
        <p:spPr>
          <a:xfrm>
            <a:off x="7620000" y="5468819"/>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2843971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Phasing Considerations</a:t>
            </a:r>
          </a:p>
        </p:txBody>
      </p:sp>
      <p:sp>
        <p:nvSpPr>
          <p:cNvPr id="29699" name="Content Placeholder 2"/>
          <p:cNvSpPr>
            <a:spLocks noGrp="1"/>
          </p:cNvSpPr>
          <p:nvPr>
            <p:ph idx="1"/>
          </p:nvPr>
        </p:nvSpPr>
        <p:spPr>
          <a:xfrm>
            <a:off x="457200" y="1305104"/>
            <a:ext cx="7162800" cy="4495800"/>
          </a:xfrm>
        </p:spPr>
        <p:txBody>
          <a:bodyPr/>
          <a:lstStyle/>
          <a:p>
            <a:r>
              <a:rPr lang="en-US" dirty="0"/>
              <a:t>Worker safety</a:t>
            </a:r>
          </a:p>
          <a:p>
            <a:r>
              <a:rPr lang="en-US" dirty="0"/>
              <a:t>Intermediate steps</a:t>
            </a:r>
          </a:p>
          <a:p>
            <a:r>
              <a:rPr lang="en-US" dirty="0"/>
              <a:t>Be willing/prepared to adjust</a:t>
            </a:r>
          </a:p>
          <a:p>
            <a:r>
              <a:rPr lang="en-US" dirty="0"/>
              <a:t>Constructability</a:t>
            </a:r>
          </a:p>
          <a:p>
            <a:r>
              <a:rPr lang="en-US" dirty="0"/>
              <a:t>Minimize exposure</a:t>
            </a:r>
          </a:p>
          <a:p>
            <a:r>
              <a:rPr lang="en-US" dirty="0"/>
              <a:t>Critical path method (CPM)</a:t>
            </a:r>
          </a:p>
        </p:txBody>
      </p:sp>
      <p:sp>
        <p:nvSpPr>
          <p:cNvPr id="4" name="TextBox 3"/>
          <p:cNvSpPr txBox="1">
            <a:spLocks noChangeArrowheads="1"/>
          </p:cNvSpPr>
          <p:nvPr/>
        </p:nvSpPr>
        <p:spPr bwMode="auto">
          <a:xfrm>
            <a:off x="801329" y="4867453"/>
            <a:ext cx="4608871" cy="646113"/>
          </a:xfrm>
          <a:prstGeom prst="rect">
            <a:avLst/>
          </a:prstGeom>
          <a:solidFill>
            <a:schemeClr val="bg1"/>
          </a:solidFill>
          <a:ln w="9525">
            <a:solidFill>
              <a:srgbClr val="C00000"/>
            </a:solidFill>
            <a:miter lim="800000"/>
            <a:headEnd/>
            <a:tailEnd/>
          </a:ln>
        </p:spPr>
        <p:txBody>
          <a:bodyPr wrap="square">
            <a:spAutoFit/>
          </a:bodyPr>
          <a:lstStyle/>
          <a:p>
            <a:pPr algn="ctr"/>
            <a:r>
              <a:rPr lang="en-US" sz="3600" b="1" dirty="0">
                <a:solidFill>
                  <a:srgbClr val="008080"/>
                </a:solidFill>
                <a:latin typeface="Arial" panose="020B0604020202020204" pitchFamily="34" charset="0"/>
              </a:rPr>
              <a:t>For each phase!</a:t>
            </a:r>
            <a:endParaRPr lang="en-US" sz="3600" dirty="0">
              <a:solidFill>
                <a:srgbClr val="008080"/>
              </a:solidFill>
              <a:latin typeface="Arial" panose="020B0604020202020204" pitchFamily="34" charset="0"/>
            </a:endParaRPr>
          </a:p>
        </p:txBody>
      </p:sp>
    </p:spTree>
    <p:extLst>
      <p:ext uri="{BB962C8B-B14F-4D97-AF65-F5344CB8AC3E}">
        <p14:creationId xmlns:p14="http://schemas.microsoft.com/office/powerpoint/2010/main" val="498229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Special Conditions</a:t>
            </a:r>
          </a:p>
        </p:txBody>
      </p:sp>
      <p:sp>
        <p:nvSpPr>
          <p:cNvPr id="30723" name="Content Placeholder 2"/>
          <p:cNvSpPr>
            <a:spLocks noGrp="1"/>
          </p:cNvSpPr>
          <p:nvPr>
            <p:ph idx="1"/>
          </p:nvPr>
        </p:nvSpPr>
        <p:spPr>
          <a:xfrm>
            <a:off x="381000" y="1600200"/>
            <a:ext cx="3810000" cy="4267200"/>
          </a:xfrm>
        </p:spPr>
        <p:txBody>
          <a:bodyPr/>
          <a:lstStyle/>
          <a:p>
            <a:r>
              <a:rPr lang="en-US" dirty="0"/>
              <a:t>Are contingency strategies needed?</a:t>
            </a:r>
          </a:p>
          <a:p>
            <a:r>
              <a:rPr lang="en-US" dirty="0"/>
              <a:t>Are temporary detours or closures needed</a:t>
            </a:r>
          </a:p>
          <a:p>
            <a:r>
              <a:rPr lang="en-US" dirty="0"/>
              <a:t>Flagger control?</a:t>
            </a:r>
          </a:p>
          <a:p>
            <a:r>
              <a:rPr lang="en-US" dirty="0"/>
              <a:t>Drop-offs?</a:t>
            </a:r>
          </a:p>
          <a:p>
            <a:endParaRPr lang="en-US" dirty="0"/>
          </a:p>
        </p:txBody>
      </p:sp>
      <p:pic>
        <p:nvPicPr>
          <p:cNvPr id="30724" name="Picture 4" descr="Flagger with a Slow Paddle"/>
          <p:cNvPicPr>
            <a:picLocks noChangeAspect="1" noChangeArrowheads="1"/>
          </p:cNvPicPr>
          <p:nvPr/>
        </p:nvPicPr>
        <p:blipFill>
          <a:blip r:embed="rId3" cstate="print"/>
          <a:srcRect/>
          <a:stretch>
            <a:fillRect/>
          </a:stretch>
        </p:blipFill>
        <p:spPr bwMode="auto">
          <a:xfrm>
            <a:off x="4572000" y="1828800"/>
            <a:ext cx="3810000" cy="2873829"/>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398FE028-F80A-9003-EE4D-F036026BA605}"/>
              </a:ext>
            </a:extLst>
          </p:cNvPr>
          <p:cNvSpPr/>
          <p:nvPr/>
        </p:nvSpPr>
        <p:spPr>
          <a:xfrm>
            <a:off x="7391400" y="4773913"/>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4" name="Picture 4" descr="Flagger with a Slow Paddle">
            <a:extLst>
              <a:ext uri="{FF2B5EF4-FFF2-40B4-BE49-F238E27FC236}">
                <a16:creationId xmlns:a16="http://schemas.microsoft.com/office/drawing/2014/main" id="{6AB5CA5F-2F31-8A2B-C3A9-E67684855558}"/>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60000" t="50379" r="30000" b="36363"/>
          <a:stretch/>
        </p:blipFill>
        <p:spPr bwMode="auto">
          <a:xfrm>
            <a:off x="6858000" y="3276601"/>
            <a:ext cx="381000" cy="381000"/>
          </a:xfrm>
          <a:prstGeom prst="rect">
            <a:avLst/>
          </a:prstGeom>
          <a:noFill/>
          <a:ln w="9525">
            <a:noFill/>
            <a:miter lim="800000"/>
            <a:headEnd/>
            <a:tailEnd/>
          </a:ln>
        </p:spPr>
      </p:pic>
    </p:spTree>
    <p:extLst>
      <p:ext uri="{BB962C8B-B14F-4D97-AF65-F5344CB8AC3E}">
        <p14:creationId xmlns:p14="http://schemas.microsoft.com/office/powerpoint/2010/main" val="30112016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Duration of Work</a:t>
            </a:r>
          </a:p>
        </p:txBody>
      </p:sp>
      <p:sp>
        <p:nvSpPr>
          <p:cNvPr id="31747" name="Content Placeholder 2"/>
          <p:cNvSpPr>
            <a:spLocks noGrp="1"/>
          </p:cNvSpPr>
          <p:nvPr>
            <p:ph idx="1"/>
          </p:nvPr>
        </p:nvSpPr>
        <p:spPr>
          <a:xfrm>
            <a:off x="457200" y="1676400"/>
            <a:ext cx="6400800" cy="4267200"/>
          </a:xfrm>
        </p:spPr>
        <p:txBody>
          <a:bodyPr/>
          <a:lstStyle/>
          <a:p>
            <a:r>
              <a:rPr lang="en-US" dirty="0"/>
              <a:t>How long is the project?</a:t>
            </a:r>
          </a:p>
          <a:p>
            <a:r>
              <a:rPr lang="en-US" dirty="0"/>
              <a:t>Does it include TTC?</a:t>
            </a:r>
          </a:p>
          <a:p>
            <a:r>
              <a:rPr lang="en-US" dirty="0"/>
              <a:t>What factors, such as curing, affect this duration?</a:t>
            </a:r>
          </a:p>
          <a:p>
            <a:endParaRPr lang="en-US" dirty="0"/>
          </a:p>
        </p:txBody>
      </p:sp>
    </p:spTree>
    <p:extLst>
      <p:ext uri="{BB962C8B-B14F-4D97-AF65-F5344CB8AC3E}">
        <p14:creationId xmlns:p14="http://schemas.microsoft.com/office/powerpoint/2010/main" val="1187039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Strategy Selection Considerations</a:t>
            </a:r>
          </a:p>
        </p:txBody>
      </p:sp>
      <p:sp>
        <p:nvSpPr>
          <p:cNvPr id="5123" name="Content Placeholder 2"/>
          <p:cNvSpPr>
            <a:spLocks noGrp="1"/>
          </p:cNvSpPr>
          <p:nvPr>
            <p:ph idx="1"/>
          </p:nvPr>
        </p:nvSpPr>
        <p:spPr>
          <a:xfrm>
            <a:off x="381000" y="1524000"/>
            <a:ext cx="7620000" cy="4267200"/>
          </a:xfrm>
        </p:spPr>
        <p:txBody>
          <a:bodyPr/>
          <a:lstStyle/>
          <a:p>
            <a:r>
              <a:rPr lang="en-US" dirty="0"/>
              <a:t>There is more than one strategy available</a:t>
            </a:r>
          </a:p>
          <a:p>
            <a:r>
              <a:rPr lang="en-US" dirty="0"/>
              <a:t>Choose the strategy that will minimize construction costs while maximizing safety and mobility</a:t>
            </a:r>
          </a:p>
          <a:p>
            <a:r>
              <a:rPr lang="en-US" dirty="0"/>
              <a:t>The process of deciding involves the analysis of many factors </a:t>
            </a:r>
          </a:p>
        </p:txBody>
      </p:sp>
    </p:spTree>
    <p:extLst>
      <p:ext uri="{BB962C8B-B14F-4D97-AF65-F5344CB8AC3E}">
        <p14:creationId xmlns:p14="http://schemas.microsoft.com/office/powerpoint/2010/main" val="30222113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Date Placeholder 3"/>
          <p:cNvSpPr>
            <a:spLocks noGrp="1"/>
          </p:cNvSpPr>
          <p:nvPr>
            <p:ph type="dt" sz="quarter" idx="4294967295"/>
          </p:nvPr>
        </p:nvSpPr>
        <p:spPr bwMode="auto">
          <a:xfrm>
            <a:off x="457200" y="6245225"/>
            <a:ext cx="2133600" cy="476250"/>
          </a:xfrm>
          <a:prstGeom prst="rect">
            <a:avLst/>
          </a:prstGeom>
          <a:noFill/>
          <a:ln>
            <a:miter lim="800000"/>
            <a:headEnd/>
            <a:tailEnd/>
          </a:ln>
        </p:spPr>
        <p:txBody>
          <a:bodyPr/>
          <a:lstStyle/>
          <a:p>
            <a:r>
              <a:rPr lang="en-US" dirty="0">
                <a:latin typeface="Arial" panose="020B0604020202020204" pitchFamily="34" charset="0"/>
              </a:rPr>
              <a:t>	</a:t>
            </a:r>
          </a:p>
        </p:txBody>
      </p:sp>
      <p:sp>
        <p:nvSpPr>
          <p:cNvPr id="2" name="Rectangle 2"/>
          <p:cNvSpPr>
            <a:spLocks noGrp="1" noChangeArrowheads="1"/>
          </p:cNvSpPr>
          <p:nvPr>
            <p:ph type="title"/>
          </p:nvPr>
        </p:nvSpPr>
        <p:spPr/>
        <p:txBody>
          <a:bodyPr/>
          <a:lstStyle/>
          <a:p>
            <a:pPr>
              <a:defRPr/>
            </a:pPr>
            <a:r>
              <a:rPr lang="en-US" dirty="0"/>
              <a:t>Contract Provisions</a:t>
            </a:r>
          </a:p>
        </p:txBody>
      </p:sp>
      <p:sp>
        <p:nvSpPr>
          <p:cNvPr id="32772" name="Rectangle 3"/>
          <p:cNvSpPr>
            <a:spLocks noGrp="1" noChangeArrowheads="1"/>
          </p:cNvSpPr>
          <p:nvPr>
            <p:ph type="body" idx="1"/>
          </p:nvPr>
        </p:nvSpPr>
        <p:spPr>
          <a:xfrm>
            <a:off x="381000" y="1828800"/>
            <a:ext cx="3962400" cy="4343400"/>
          </a:xfrm>
        </p:spPr>
        <p:txBody>
          <a:bodyPr/>
          <a:lstStyle/>
          <a:p>
            <a:r>
              <a:rPr lang="en-US" dirty="0"/>
              <a:t>Are innovative contracting strategies applicable?</a:t>
            </a:r>
          </a:p>
        </p:txBody>
      </p:sp>
    </p:spTree>
    <p:extLst>
      <p:ext uri="{BB962C8B-B14F-4D97-AF65-F5344CB8AC3E}">
        <p14:creationId xmlns:p14="http://schemas.microsoft.com/office/powerpoint/2010/main" val="8207548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a:defRPr/>
            </a:pPr>
            <a:r>
              <a:rPr lang="en-US" dirty="0"/>
              <a:t>Incentives and Disincentives</a:t>
            </a:r>
          </a:p>
        </p:txBody>
      </p:sp>
      <p:sp>
        <p:nvSpPr>
          <p:cNvPr id="33795" name="Rectangle 3"/>
          <p:cNvSpPr>
            <a:spLocks noGrp="1" noChangeArrowheads="1"/>
          </p:cNvSpPr>
          <p:nvPr>
            <p:ph type="body" idx="1"/>
          </p:nvPr>
        </p:nvSpPr>
        <p:spPr>
          <a:xfrm>
            <a:off x="303571" y="1638300"/>
            <a:ext cx="4572000" cy="4267200"/>
          </a:xfrm>
        </p:spPr>
        <p:txBody>
          <a:bodyPr/>
          <a:lstStyle/>
          <a:p>
            <a:pPr marL="279400" indent="-279400">
              <a:buFontTx/>
              <a:buChar char="•"/>
            </a:pPr>
            <a:r>
              <a:rPr lang="en-US" dirty="0"/>
              <a:t>Increase contractor concern for user delay</a:t>
            </a:r>
          </a:p>
          <a:p>
            <a:pPr marL="279400" indent="-279400">
              <a:buFontTx/>
              <a:buChar char="•"/>
            </a:pPr>
            <a:r>
              <a:rPr lang="en-US" dirty="0"/>
              <a:t>Give contractors a monetary reason for limiting user delay</a:t>
            </a:r>
          </a:p>
        </p:txBody>
      </p:sp>
      <p:pic>
        <p:nvPicPr>
          <p:cNvPr id="33796" name="Picture 2" descr="A work zone site with orange drums"/>
          <p:cNvPicPr>
            <a:picLocks noChangeAspect="1" noChangeArrowheads="1"/>
          </p:cNvPicPr>
          <p:nvPr/>
        </p:nvPicPr>
        <p:blipFill>
          <a:blip r:embed="rId3" cstate="print"/>
          <a:srcRect r="57001"/>
          <a:stretch>
            <a:fillRect/>
          </a:stretch>
        </p:blipFill>
        <p:spPr bwMode="auto">
          <a:xfrm>
            <a:off x="5105400" y="1638300"/>
            <a:ext cx="2576513" cy="39243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A12F47F9-5237-18C9-43B8-AE956773130F}"/>
              </a:ext>
            </a:extLst>
          </p:cNvPr>
          <p:cNvSpPr/>
          <p:nvPr/>
        </p:nvSpPr>
        <p:spPr>
          <a:xfrm>
            <a:off x="6705600" y="5555226"/>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9860356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Short Duration Closures Anticipated</a:t>
            </a:r>
          </a:p>
        </p:txBody>
      </p:sp>
      <p:sp>
        <p:nvSpPr>
          <p:cNvPr id="34819" name="Content Placeholder 2"/>
          <p:cNvSpPr>
            <a:spLocks noGrp="1"/>
          </p:cNvSpPr>
          <p:nvPr>
            <p:ph idx="1"/>
          </p:nvPr>
        </p:nvSpPr>
        <p:spPr>
          <a:xfrm>
            <a:off x="533400" y="1600200"/>
            <a:ext cx="7239000" cy="4267200"/>
          </a:xfrm>
        </p:spPr>
        <p:txBody>
          <a:bodyPr/>
          <a:lstStyle/>
          <a:p>
            <a:r>
              <a:rPr lang="en-US" dirty="0"/>
              <a:t>Are closures needed for barrier installation?</a:t>
            </a:r>
          </a:p>
          <a:p>
            <a:r>
              <a:rPr lang="en-US" dirty="0"/>
              <a:t>Is this specified in the contract?</a:t>
            </a:r>
          </a:p>
          <a:p>
            <a:r>
              <a:rPr lang="en-US" dirty="0"/>
              <a:t>Are enforcement personnel needed?</a:t>
            </a:r>
          </a:p>
          <a:p>
            <a:r>
              <a:rPr lang="en-US" dirty="0"/>
              <a:t>Moving rolling blocks?</a:t>
            </a:r>
          </a:p>
        </p:txBody>
      </p:sp>
    </p:spTree>
    <p:extLst>
      <p:ext uri="{BB962C8B-B14F-4D97-AF65-F5344CB8AC3E}">
        <p14:creationId xmlns:p14="http://schemas.microsoft.com/office/powerpoint/2010/main" val="41444909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4. Constructability</a:t>
            </a:r>
          </a:p>
        </p:txBody>
      </p:sp>
      <p:sp>
        <p:nvSpPr>
          <p:cNvPr id="35843" name="Content Placeholder 2"/>
          <p:cNvSpPr>
            <a:spLocks noGrp="1"/>
          </p:cNvSpPr>
          <p:nvPr>
            <p:ph idx="1"/>
          </p:nvPr>
        </p:nvSpPr>
        <p:spPr>
          <a:xfrm>
            <a:off x="228600" y="1524000"/>
            <a:ext cx="4343400" cy="5181600"/>
          </a:xfrm>
          <a:solidFill>
            <a:schemeClr val="bg1"/>
          </a:solidFill>
        </p:spPr>
        <p:txBody>
          <a:bodyPr/>
          <a:lstStyle/>
          <a:p>
            <a:r>
              <a:rPr lang="en-US" dirty="0"/>
              <a:t>Capacity of structures &amp; pavements</a:t>
            </a:r>
          </a:p>
          <a:p>
            <a:r>
              <a:rPr lang="en-US" dirty="0"/>
              <a:t>Timing of phases vs. starting date</a:t>
            </a:r>
          </a:p>
          <a:p>
            <a:r>
              <a:rPr lang="en-US" dirty="0"/>
              <a:t>On time finish possible?</a:t>
            </a:r>
          </a:p>
          <a:p>
            <a:r>
              <a:rPr lang="en-US" dirty="0"/>
              <a:t>Status of existing TCDs</a:t>
            </a:r>
          </a:p>
          <a:p>
            <a:r>
              <a:rPr lang="en-US" dirty="0"/>
              <a:t>Wintertime restrictions</a:t>
            </a:r>
          </a:p>
          <a:p>
            <a:r>
              <a:rPr lang="en-US" dirty="0"/>
              <a:t>Drainage</a:t>
            </a:r>
          </a:p>
        </p:txBody>
      </p:sp>
      <p:pic>
        <p:nvPicPr>
          <p:cNvPr id="56322" name="Picture 2" descr="Work zone with cars and line of drums with lights on top"/>
          <p:cNvPicPr>
            <a:picLocks noChangeAspect="1" noChangeArrowheads="1"/>
          </p:cNvPicPr>
          <p:nvPr/>
        </p:nvPicPr>
        <p:blipFill>
          <a:blip r:embed="rId3" cstate="print"/>
          <a:srcRect/>
          <a:stretch>
            <a:fillRect/>
          </a:stretch>
        </p:blipFill>
        <p:spPr bwMode="auto">
          <a:xfrm>
            <a:off x="4953000" y="2286000"/>
            <a:ext cx="3733800" cy="2795565"/>
          </a:xfrm>
          <a:prstGeom prst="rect">
            <a:avLst/>
          </a:prstGeom>
          <a:noFill/>
        </p:spPr>
      </p:pic>
      <p:sp>
        <p:nvSpPr>
          <p:cNvPr id="3" name="Google Shape;74;p1">
            <a:extLst>
              <a:ext uri="{FF2B5EF4-FFF2-40B4-BE49-F238E27FC236}">
                <a16:creationId xmlns:a16="http://schemas.microsoft.com/office/drawing/2014/main" id="{FD9652CB-FA92-C974-461F-E998440E884F}"/>
              </a:ext>
            </a:extLst>
          </p:cNvPr>
          <p:cNvSpPr/>
          <p:nvPr/>
        </p:nvSpPr>
        <p:spPr>
          <a:xfrm>
            <a:off x="7543800" y="51816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8042497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Capacity of Structures &amp; Pavements</a:t>
            </a:r>
          </a:p>
        </p:txBody>
      </p:sp>
      <p:sp>
        <p:nvSpPr>
          <p:cNvPr id="36867" name="Content Placeholder 2"/>
          <p:cNvSpPr>
            <a:spLocks noGrp="1"/>
          </p:cNvSpPr>
          <p:nvPr>
            <p:ph idx="1"/>
          </p:nvPr>
        </p:nvSpPr>
        <p:spPr>
          <a:xfrm>
            <a:off x="228600" y="1828800"/>
            <a:ext cx="4343400" cy="3505200"/>
          </a:xfrm>
        </p:spPr>
        <p:txBody>
          <a:bodyPr/>
          <a:lstStyle/>
          <a:p>
            <a:r>
              <a:rPr lang="en-US" dirty="0"/>
              <a:t>Can the shoulder carry traffic?</a:t>
            </a:r>
          </a:p>
          <a:p>
            <a:r>
              <a:rPr lang="en-US" dirty="0"/>
              <a:t>Are surfaces wide enough to carry large vehicles?</a:t>
            </a:r>
          </a:p>
          <a:p>
            <a:r>
              <a:rPr lang="en-US" dirty="0"/>
              <a:t>Sufficient structural capacity?</a:t>
            </a:r>
          </a:p>
        </p:txBody>
      </p:sp>
      <p:pic>
        <p:nvPicPr>
          <p:cNvPr id="36868" name="Picture 2" descr="Heavy traffic on a street"/>
          <p:cNvPicPr>
            <a:picLocks noChangeAspect="1" noChangeArrowheads="1"/>
          </p:cNvPicPr>
          <p:nvPr/>
        </p:nvPicPr>
        <p:blipFill>
          <a:blip r:embed="rId3" cstate="print"/>
          <a:srcRect/>
          <a:stretch>
            <a:fillRect/>
          </a:stretch>
        </p:blipFill>
        <p:spPr bwMode="auto">
          <a:xfrm>
            <a:off x="4953000" y="1828800"/>
            <a:ext cx="2667000" cy="38100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7B27E1C0-A98D-7B12-E340-0B6A0A8A22DF}"/>
              </a:ext>
            </a:extLst>
          </p:cNvPr>
          <p:cNvSpPr/>
          <p:nvPr/>
        </p:nvSpPr>
        <p:spPr>
          <a:xfrm>
            <a:off x="6629400" y="5660923"/>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6417250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Timing of Phases vs. Starting Date</a:t>
            </a:r>
          </a:p>
        </p:txBody>
      </p:sp>
      <p:sp>
        <p:nvSpPr>
          <p:cNvPr id="37891" name="Content Placeholder 2"/>
          <p:cNvSpPr>
            <a:spLocks noGrp="1"/>
          </p:cNvSpPr>
          <p:nvPr>
            <p:ph idx="1"/>
          </p:nvPr>
        </p:nvSpPr>
        <p:spPr>
          <a:xfrm>
            <a:off x="304800" y="1828800"/>
            <a:ext cx="5943600" cy="4267200"/>
          </a:xfrm>
        </p:spPr>
        <p:txBody>
          <a:bodyPr/>
          <a:lstStyle/>
          <a:p>
            <a:r>
              <a:rPr lang="en-US" dirty="0"/>
              <a:t>Can work be completed in one season?</a:t>
            </a:r>
          </a:p>
          <a:p>
            <a:r>
              <a:rPr lang="en-US" dirty="0"/>
              <a:t>Is Winter shutdown necessary?</a:t>
            </a:r>
          </a:p>
        </p:txBody>
      </p:sp>
    </p:spTree>
    <p:extLst>
      <p:ext uri="{BB962C8B-B14F-4D97-AF65-F5344CB8AC3E}">
        <p14:creationId xmlns:p14="http://schemas.microsoft.com/office/powerpoint/2010/main" val="37276091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Construction Feasibility</a:t>
            </a:r>
          </a:p>
        </p:txBody>
      </p:sp>
      <p:sp>
        <p:nvSpPr>
          <p:cNvPr id="38915" name="Content Placeholder 2"/>
          <p:cNvSpPr>
            <a:spLocks noGrp="1"/>
          </p:cNvSpPr>
          <p:nvPr>
            <p:ph idx="1"/>
          </p:nvPr>
        </p:nvSpPr>
        <p:spPr>
          <a:xfrm>
            <a:off x="567812" y="1508790"/>
            <a:ext cx="6747387" cy="4267200"/>
          </a:xfrm>
        </p:spPr>
        <p:txBody>
          <a:bodyPr/>
          <a:lstStyle/>
          <a:p>
            <a:r>
              <a:rPr lang="en-US" dirty="0"/>
              <a:t>Will this strategy allow the work to be completed? </a:t>
            </a:r>
          </a:p>
          <a:p>
            <a:r>
              <a:rPr lang="en-US" dirty="0"/>
              <a:t>Does traffic control severely hamper the progress of the work?</a:t>
            </a:r>
          </a:p>
        </p:txBody>
      </p:sp>
    </p:spTree>
    <p:extLst>
      <p:ext uri="{BB962C8B-B14F-4D97-AF65-F5344CB8AC3E}">
        <p14:creationId xmlns:p14="http://schemas.microsoft.com/office/powerpoint/2010/main" val="22406210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Status of Existing TCDs</a:t>
            </a:r>
          </a:p>
        </p:txBody>
      </p:sp>
      <p:sp>
        <p:nvSpPr>
          <p:cNvPr id="39939" name="Content Placeholder 2"/>
          <p:cNvSpPr>
            <a:spLocks noGrp="1"/>
          </p:cNvSpPr>
          <p:nvPr>
            <p:ph idx="1"/>
          </p:nvPr>
        </p:nvSpPr>
        <p:spPr>
          <a:xfrm>
            <a:off x="4191000" y="1828800"/>
            <a:ext cx="4648200" cy="4267200"/>
          </a:xfrm>
        </p:spPr>
        <p:txBody>
          <a:bodyPr/>
          <a:lstStyle/>
          <a:p>
            <a:r>
              <a:rPr lang="en-US" dirty="0"/>
              <a:t>Which devices can remain?</a:t>
            </a:r>
          </a:p>
          <a:p>
            <a:r>
              <a:rPr lang="en-US" dirty="0"/>
              <a:t>Do they need replacement?</a:t>
            </a:r>
          </a:p>
          <a:p>
            <a:r>
              <a:rPr lang="en-US" dirty="0"/>
              <a:t>Any conflicting signs?</a:t>
            </a:r>
          </a:p>
        </p:txBody>
      </p:sp>
      <p:pic>
        <p:nvPicPr>
          <p:cNvPr id="39940" name="Picture 2" descr="55 mph speed limit sign"/>
          <p:cNvPicPr>
            <a:picLocks noChangeAspect="1" noChangeArrowheads="1"/>
          </p:cNvPicPr>
          <p:nvPr/>
        </p:nvPicPr>
        <p:blipFill>
          <a:blip r:embed="rId3" cstate="print"/>
          <a:srcRect/>
          <a:stretch>
            <a:fillRect/>
          </a:stretch>
        </p:blipFill>
        <p:spPr bwMode="auto">
          <a:xfrm>
            <a:off x="1143000" y="1676400"/>
            <a:ext cx="2716213" cy="41148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B3A3A638-3FE7-FD54-F99A-742BACF359E2}"/>
              </a:ext>
            </a:extLst>
          </p:cNvPr>
          <p:cNvSpPr/>
          <p:nvPr/>
        </p:nvSpPr>
        <p:spPr>
          <a:xfrm>
            <a:off x="2843981" y="5917979"/>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5369882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Wintertime Restrictions</a:t>
            </a:r>
          </a:p>
        </p:txBody>
      </p:sp>
      <p:sp>
        <p:nvSpPr>
          <p:cNvPr id="40963" name="Content Placeholder 2"/>
          <p:cNvSpPr>
            <a:spLocks noGrp="1"/>
          </p:cNvSpPr>
          <p:nvPr>
            <p:ph idx="1"/>
          </p:nvPr>
        </p:nvSpPr>
        <p:spPr>
          <a:xfrm>
            <a:off x="685800" y="1828800"/>
            <a:ext cx="3200400" cy="4267200"/>
          </a:xfrm>
        </p:spPr>
        <p:txBody>
          <a:bodyPr/>
          <a:lstStyle/>
          <a:p>
            <a:r>
              <a:rPr lang="en-US" dirty="0"/>
              <a:t>Will snow removal be possible without altering the work zone?</a:t>
            </a:r>
          </a:p>
        </p:txBody>
      </p:sp>
      <p:pic>
        <p:nvPicPr>
          <p:cNvPr id="40964" name="Picture 2" descr="A red truck with salt and plow in the snow turning the corner"/>
          <p:cNvPicPr>
            <a:picLocks noChangeAspect="1" noChangeArrowheads="1"/>
          </p:cNvPicPr>
          <p:nvPr/>
        </p:nvPicPr>
        <p:blipFill>
          <a:blip r:embed="rId3" cstate="print"/>
          <a:srcRect/>
          <a:stretch>
            <a:fillRect/>
          </a:stretch>
        </p:blipFill>
        <p:spPr bwMode="auto">
          <a:xfrm>
            <a:off x="4191000" y="2057400"/>
            <a:ext cx="4191000" cy="314325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FE7EC70F-77CC-2EF6-DD93-7A1E46818838}"/>
              </a:ext>
            </a:extLst>
          </p:cNvPr>
          <p:cNvSpPr/>
          <p:nvPr/>
        </p:nvSpPr>
        <p:spPr>
          <a:xfrm>
            <a:off x="7315200" y="54102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6010523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Drainage</a:t>
            </a:r>
          </a:p>
        </p:txBody>
      </p:sp>
      <p:sp>
        <p:nvSpPr>
          <p:cNvPr id="41987" name="Content Placeholder 2"/>
          <p:cNvSpPr>
            <a:spLocks noGrp="1"/>
          </p:cNvSpPr>
          <p:nvPr>
            <p:ph idx="1"/>
          </p:nvPr>
        </p:nvSpPr>
        <p:spPr>
          <a:xfrm>
            <a:off x="4820356" y="1752600"/>
            <a:ext cx="4191001" cy="4343400"/>
          </a:xfrm>
        </p:spPr>
        <p:txBody>
          <a:bodyPr/>
          <a:lstStyle/>
          <a:p>
            <a:r>
              <a:rPr lang="en-US" dirty="0"/>
              <a:t>Consider temporary draining structures, particularly if using barriers</a:t>
            </a:r>
          </a:p>
          <a:p>
            <a:r>
              <a:rPr lang="en-US" dirty="0"/>
              <a:t>Ask: </a:t>
            </a:r>
            <a:r>
              <a:rPr lang="en-US" b="1" i="1" dirty="0"/>
              <a:t>Where is the water going?</a:t>
            </a:r>
          </a:p>
        </p:txBody>
      </p:sp>
      <p:pic>
        <p:nvPicPr>
          <p:cNvPr id="41988" name="Picture 2" descr="A road with cars and water on the road that is knee high"/>
          <p:cNvPicPr>
            <a:picLocks noChangeAspect="1" noChangeArrowheads="1"/>
          </p:cNvPicPr>
          <p:nvPr/>
        </p:nvPicPr>
        <p:blipFill>
          <a:blip r:embed="rId3" cstate="print"/>
          <a:srcRect l="15652"/>
          <a:stretch>
            <a:fillRect/>
          </a:stretch>
        </p:blipFill>
        <p:spPr bwMode="auto">
          <a:xfrm>
            <a:off x="457199" y="1752600"/>
            <a:ext cx="4191001" cy="397497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637ACBD4-1294-B40A-15BB-CE6248AA2B94}"/>
              </a:ext>
            </a:extLst>
          </p:cNvPr>
          <p:cNvSpPr/>
          <p:nvPr/>
        </p:nvSpPr>
        <p:spPr>
          <a:xfrm>
            <a:off x="3637845" y="5849819"/>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492903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99218"/>
            <a:ext cx="8610600" cy="1325563"/>
          </a:xfrm>
        </p:spPr>
        <p:txBody>
          <a:bodyPr/>
          <a:lstStyle/>
          <a:p>
            <a:pPr>
              <a:defRPr/>
            </a:pPr>
            <a:r>
              <a:rPr lang="en-US" dirty="0"/>
              <a:t>Factors to Consider in</a:t>
            </a:r>
            <a:br>
              <a:rPr lang="en-US" dirty="0"/>
            </a:br>
            <a:r>
              <a:rPr lang="en-US" dirty="0"/>
              <a:t>Selecting the Best Strategy</a:t>
            </a:r>
          </a:p>
        </p:txBody>
      </p:sp>
      <p:sp>
        <p:nvSpPr>
          <p:cNvPr id="6147" name="Content Placeholder 2"/>
          <p:cNvSpPr>
            <a:spLocks noGrp="1"/>
          </p:cNvSpPr>
          <p:nvPr>
            <p:ph idx="1"/>
          </p:nvPr>
        </p:nvSpPr>
        <p:spPr>
          <a:xfrm>
            <a:off x="533400" y="1828800"/>
            <a:ext cx="8305800" cy="4267200"/>
          </a:xfrm>
        </p:spPr>
        <p:txBody>
          <a:bodyPr/>
          <a:lstStyle/>
          <a:p>
            <a:pPr marL="514350" indent="-514350">
              <a:buSzPct val="100000"/>
              <a:buFont typeface="Verdana" pitchFamily="34" charset="0"/>
              <a:buAutoNum type="arabicPeriod"/>
            </a:pPr>
            <a:r>
              <a:rPr lang="en-US" dirty="0"/>
              <a:t>Traffic management considerations</a:t>
            </a:r>
          </a:p>
          <a:p>
            <a:pPr marL="514350" indent="-514350">
              <a:buSzPct val="100000"/>
              <a:buFont typeface="Verdana" pitchFamily="34" charset="0"/>
              <a:buAutoNum type="arabicPeriod"/>
            </a:pPr>
            <a:r>
              <a:rPr lang="en-US" dirty="0"/>
              <a:t>Operational performance</a:t>
            </a:r>
          </a:p>
          <a:p>
            <a:pPr marL="514350" indent="-514350">
              <a:buSzPct val="100000"/>
              <a:buFont typeface="Verdana" pitchFamily="34" charset="0"/>
              <a:buAutoNum type="arabicPeriod"/>
            </a:pPr>
            <a:r>
              <a:rPr lang="en-US" dirty="0"/>
              <a:t>Construction requirements</a:t>
            </a:r>
          </a:p>
          <a:p>
            <a:pPr marL="514350" indent="-514350">
              <a:buSzPct val="100000"/>
              <a:buFont typeface="Verdana" pitchFamily="34" charset="0"/>
              <a:buAutoNum type="arabicPeriod"/>
            </a:pPr>
            <a:r>
              <a:rPr lang="en-US" dirty="0"/>
              <a:t>Constructability</a:t>
            </a:r>
          </a:p>
          <a:p>
            <a:pPr marL="514350" indent="-514350">
              <a:buSzPct val="100000"/>
              <a:buFont typeface="Verdana" pitchFamily="34" charset="0"/>
              <a:buAutoNum type="arabicPeriod"/>
            </a:pPr>
            <a:r>
              <a:rPr lang="en-US" dirty="0"/>
              <a:t>Emergency planning</a:t>
            </a:r>
          </a:p>
          <a:p>
            <a:pPr marL="514350" indent="-514350">
              <a:buSzPct val="100000"/>
              <a:buFont typeface="Verdana" pitchFamily="34" charset="0"/>
              <a:buAutoNum type="arabicPeriod"/>
            </a:pPr>
            <a:r>
              <a:rPr lang="en-US" dirty="0"/>
              <a:t>Coordination with stakeholders</a:t>
            </a:r>
          </a:p>
          <a:p>
            <a:pPr marL="514350" indent="-514350">
              <a:buFont typeface="Verdana" pitchFamily="34" charset="0"/>
              <a:buAutoNum type="arabicPeriod"/>
            </a:pPr>
            <a:endParaRPr lang="en-US" dirty="0"/>
          </a:p>
        </p:txBody>
      </p:sp>
      <p:sp>
        <p:nvSpPr>
          <p:cNvPr id="4" name="Text Box 4"/>
          <p:cNvSpPr txBox="1">
            <a:spLocks noChangeArrowheads="1"/>
          </p:cNvSpPr>
          <p:nvPr/>
        </p:nvSpPr>
        <p:spPr bwMode="auto">
          <a:xfrm>
            <a:off x="0" y="5257800"/>
            <a:ext cx="9144000" cy="646112"/>
          </a:xfrm>
          <a:prstGeom prst="rect">
            <a:avLst/>
          </a:prstGeom>
          <a:solidFill>
            <a:schemeClr val="bg1"/>
          </a:solidFill>
          <a:ln w="38100">
            <a:solidFill>
              <a:srgbClr val="CC3300"/>
            </a:solidFill>
            <a:miter lim="800000"/>
            <a:headEnd/>
            <a:tailEnd/>
          </a:ln>
        </p:spPr>
        <p:txBody>
          <a:bodyPr>
            <a:spAutoFit/>
          </a:bodyPr>
          <a:lstStyle/>
          <a:p>
            <a:pPr algn="ctr"/>
            <a:r>
              <a:rPr lang="en-US" sz="3600" b="1" dirty="0">
                <a:latin typeface="Arial" panose="020B0604020202020204" pitchFamily="34" charset="0"/>
              </a:rPr>
              <a:t>Presented as checklists!</a:t>
            </a:r>
            <a:endParaRPr lang="en-US" sz="3600" dirty="0">
              <a:latin typeface="Arial" panose="020B0604020202020204" pitchFamily="34" charset="0"/>
            </a:endParaRPr>
          </a:p>
        </p:txBody>
      </p:sp>
    </p:spTree>
    <p:extLst>
      <p:ext uri="{BB962C8B-B14F-4D97-AF65-F5344CB8AC3E}">
        <p14:creationId xmlns:p14="http://schemas.microsoft.com/office/powerpoint/2010/main" val="1370070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5. Emergency Planning</a:t>
            </a:r>
          </a:p>
        </p:txBody>
      </p:sp>
      <p:sp>
        <p:nvSpPr>
          <p:cNvPr id="44035" name="Content Placeholder 2"/>
          <p:cNvSpPr>
            <a:spLocks noGrp="1"/>
          </p:cNvSpPr>
          <p:nvPr>
            <p:ph idx="1"/>
          </p:nvPr>
        </p:nvSpPr>
        <p:spPr>
          <a:xfrm>
            <a:off x="635410" y="1524000"/>
            <a:ext cx="5410200" cy="4267200"/>
          </a:xfrm>
        </p:spPr>
        <p:txBody>
          <a:bodyPr/>
          <a:lstStyle/>
          <a:p>
            <a:r>
              <a:rPr lang="en-US" dirty="0"/>
              <a:t>Incident management plans</a:t>
            </a:r>
          </a:p>
          <a:p>
            <a:r>
              <a:rPr lang="en-US" dirty="0"/>
              <a:t>User emergencies</a:t>
            </a:r>
          </a:p>
          <a:p>
            <a:r>
              <a:rPr lang="en-US" dirty="0"/>
              <a:t>Emergency response</a:t>
            </a:r>
          </a:p>
          <a:p>
            <a:r>
              <a:rPr lang="en-US" dirty="0"/>
              <a:t>Emergency closures</a:t>
            </a:r>
          </a:p>
          <a:p>
            <a:r>
              <a:rPr lang="en-US" dirty="0"/>
              <a:t>Utility interruptions</a:t>
            </a:r>
          </a:p>
          <a:p>
            <a:r>
              <a:rPr lang="en-US" dirty="0"/>
              <a:t>State and local police</a:t>
            </a:r>
          </a:p>
        </p:txBody>
      </p:sp>
    </p:spTree>
    <p:extLst>
      <p:ext uri="{BB962C8B-B14F-4D97-AF65-F5344CB8AC3E}">
        <p14:creationId xmlns:p14="http://schemas.microsoft.com/office/powerpoint/2010/main" val="10446100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Incident Management Plans</a:t>
            </a:r>
          </a:p>
        </p:txBody>
      </p:sp>
      <p:sp>
        <p:nvSpPr>
          <p:cNvPr id="45059" name="Content Placeholder 2"/>
          <p:cNvSpPr>
            <a:spLocks noGrp="1"/>
          </p:cNvSpPr>
          <p:nvPr>
            <p:ph idx="1"/>
          </p:nvPr>
        </p:nvSpPr>
        <p:spPr>
          <a:xfrm>
            <a:off x="381000" y="1828800"/>
            <a:ext cx="6629400" cy="4267200"/>
          </a:xfrm>
        </p:spPr>
        <p:txBody>
          <a:bodyPr/>
          <a:lstStyle/>
          <a:p>
            <a:r>
              <a:rPr lang="en-US" dirty="0"/>
              <a:t>Is there an Incident Management  Plan in effect?</a:t>
            </a:r>
          </a:p>
          <a:p>
            <a:r>
              <a:rPr lang="en-US" dirty="0"/>
              <a:t>How will the strategy affect this plan?</a:t>
            </a:r>
          </a:p>
          <a:p>
            <a:r>
              <a:rPr lang="en-US" dirty="0"/>
              <a:t>Are contingency plans needed?</a:t>
            </a:r>
          </a:p>
        </p:txBody>
      </p:sp>
    </p:spTree>
    <p:extLst>
      <p:ext uri="{BB962C8B-B14F-4D97-AF65-F5344CB8AC3E}">
        <p14:creationId xmlns:p14="http://schemas.microsoft.com/office/powerpoint/2010/main" val="22751983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User Emergencies</a:t>
            </a:r>
          </a:p>
        </p:txBody>
      </p:sp>
      <p:sp>
        <p:nvSpPr>
          <p:cNvPr id="46083" name="Content Placeholder 2"/>
          <p:cNvSpPr>
            <a:spLocks noGrp="1"/>
          </p:cNvSpPr>
          <p:nvPr>
            <p:ph idx="1"/>
          </p:nvPr>
        </p:nvSpPr>
        <p:spPr>
          <a:xfrm>
            <a:off x="228600" y="1676400"/>
            <a:ext cx="3657600" cy="4267200"/>
          </a:xfrm>
        </p:spPr>
        <p:txBody>
          <a:bodyPr/>
          <a:lstStyle/>
          <a:p>
            <a:r>
              <a:rPr lang="en-US" dirty="0"/>
              <a:t>Consider the impact of a crash on the project</a:t>
            </a:r>
          </a:p>
          <a:p>
            <a:r>
              <a:rPr lang="en-US" dirty="0"/>
              <a:t>Pull out areas available?</a:t>
            </a:r>
          </a:p>
          <a:p>
            <a:r>
              <a:rPr lang="en-US" dirty="0"/>
              <a:t>Room for tow trucks?</a:t>
            </a:r>
          </a:p>
        </p:txBody>
      </p:sp>
      <p:pic>
        <p:nvPicPr>
          <p:cNvPr id="3" name="Picture 2" descr="A car crash under a metal frame">
            <a:extLst>
              <a:ext uri="{FF2B5EF4-FFF2-40B4-BE49-F238E27FC236}">
                <a16:creationId xmlns:a16="http://schemas.microsoft.com/office/drawing/2014/main" id="{A122ED8F-F74D-46E7-8B7E-D3BEE0ACDE92}"/>
              </a:ext>
            </a:extLst>
          </p:cNvPr>
          <p:cNvPicPr>
            <a:picLocks noChangeAspect="1"/>
          </p:cNvPicPr>
          <p:nvPr/>
        </p:nvPicPr>
        <p:blipFill>
          <a:blip r:embed="rId3"/>
          <a:stretch>
            <a:fillRect/>
          </a:stretch>
        </p:blipFill>
        <p:spPr>
          <a:xfrm>
            <a:off x="4114800" y="1709737"/>
            <a:ext cx="4438650" cy="3438525"/>
          </a:xfrm>
          <a:prstGeom prst="rect">
            <a:avLst/>
          </a:prstGeom>
        </p:spPr>
      </p:pic>
      <p:sp>
        <p:nvSpPr>
          <p:cNvPr id="4" name="Google Shape;74;p1">
            <a:extLst>
              <a:ext uri="{FF2B5EF4-FFF2-40B4-BE49-F238E27FC236}">
                <a16:creationId xmlns:a16="http://schemas.microsoft.com/office/drawing/2014/main" id="{F02BFF2F-CAF1-B12F-E76F-10872D4FC8D3}"/>
              </a:ext>
            </a:extLst>
          </p:cNvPr>
          <p:cNvSpPr/>
          <p:nvPr/>
        </p:nvSpPr>
        <p:spPr>
          <a:xfrm>
            <a:off x="7529052" y="5286255"/>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0370151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Emergency Response</a:t>
            </a:r>
          </a:p>
        </p:txBody>
      </p:sp>
      <p:sp>
        <p:nvSpPr>
          <p:cNvPr id="47107" name="Content Placeholder 2"/>
          <p:cNvSpPr>
            <a:spLocks noGrp="1"/>
          </p:cNvSpPr>
          <p:nvPr>
            <p:ph idx="1"/>
          </p:nvPr>
        </p:nvSpPr>
        <p:spPr>
          <a:xfrm>
            <a:off x="381000" y="1524000"/>
            <a:ext cx="6477000" cy="4267200"/>
          </a:xfrm>
        </p:spPr>
        <p:txBody>
          <a:bodyPr/>
          <a:lstStyle/>
          <a:p>
            <a:r>
              <a:rPr lang="en-US" dirty="0"/>
              <a:t>Would emergency personnel be delayed?</a:t>
            </a:r>
          </a:p>
          <a:p>
            <a:r>
              <a:rPr lang="en-US" dirty="0"/>
              <a:t>Would the work zone restrict emergency services to people or property?</a:t>
            </a:r>
          </a:p>
        </p:txBody>
      </p:sp>
    </p:spTree>
    <p:extLst>
      <p:ext uri="{BB962C8B-B14F-4D97-AF65-F5344CB8AC3E}">
        <p14:creationId xmlns:p14="http://schemas.microsoft.com/office/powerpoint/2010/main" val="28300538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Snow Removal</a:t>
            </a:r>
          </a:p>
        </p:txBody>
      </p:sp>
      <p:sp>
        <p:nvSpPr>
          <p:cNvPr id="48131" name="Content Placeholder 2"/>
          <p:cNvSpPr>
            <a:spLocks noGrp="1"/>
          </p:cNvSpPr>
          <p:nvPr>
            <p:ph idx="1"/>
          </p:nvPr>
        </p:nvSpPr>
        <p:spPr>
          <a:xfrm>
            <a:off x="471948" y="1575318"/>
            <a:ext cx="7071852" cy="4267200"/>
          </a:xfrm>
        </p:spPr>
        <p:txBody>
          <a:bodyPr/>
          <a:lstStyle/>
          <a:p>
            <a:r>
              <a:rPr lang="en-US" dirty="0"/>
              <a:t>Can snow be plowed within the work zone?</a:t>
            </a:r>
          </a:p>
          <a:p>
            <a:r>
              <a:rPr lang="en-US" dirty="0"/>
              <a:t>Enough room for plowing?</a:t>
            </a:r>
          </a:p>
          <a:p>
            <a:r>
              <a:rPr lang="en-US" dirty="0"/>
              <a:t>Are devices visible enough for plowing?</a:t>
            </a:r>
          </a:p>
        </p:txBody>
      </p:sp>
    </p:spTree>
    <p:extLst>
      <p:ext uri="{BB962C8B-B14F-4D97-AF65-F5344CB8AC3E}">
        <p14:creationId xmlns:p14="http://schemas.microsoft.com/office/powerpoint/2010/main" val="15380970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Emergency Closures</a:t>
            </a:r>
          </a:p>
        </p:txBody>
      </p:sp>
      <p:sp>
        <p:nvSpPr>
          <p:cNvPr id="49155" name="Content Placeholder 2"/>
          <p:cNvSpPr>
            <a:spLocks noGrp="1"/>
          </p:cNvSpPr>
          <p:nvPr>
            <p:ph idx="1"/>
          </p:nvPr>
        </p:nvSpPr>
        <p:spPr>
          <a:xfrm>
            <a:off x="533400" y="1676400"/>
            <a:ext cx="6781800" cy="4267200"/>
          </a:xfrm>
        </p:spPr>
        <p:txBody>
          <a:bodyPr/>
          <a:lstStyle/>
          <a:p>
            <a:r>
              <a:rPr lang="en-US" dirty="0"/>
              <a:t>How would the work zone be affected if an emergency closure were necessary?</a:t>
            </a:r>
          </a:p>
          <a:p>
            <a:r>
              <a:rPr lang="en-US" dirty="0"/>
              <a:t>Contingency plan?</a:t>
            </a:r>
          </a:p>
          <a:p>
            <a:r>
              <a:rPr lang="en-US" dirty="0"/>
              <a:t>Alternate routes available?</a:t>
            </a:r>
          </a:p>
        </p:txBody>
      </p:sp>
    </p:spTree>
    <p:extLst>
      <p:ext uri="{BB962C8B-B14F-4D97-AF65-F5344CB8AC3E}">
        <p14:creationId xmlns:p14="http://schemas.microsoft.com/office/powerpoint/2010/main" val="31150144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Utility Interruptions</a:t>
            </a:r>
          </a:p>
        </p:txBody>
      </p:sp>
      <p:sp>
        <p:nvSpPr>
          <p:cNvPr id="50179" name="Content Placeholder 2"/>
          <p:cNvSpPr>
            <a:spLocks noGrp="1"/>
          </p:cNvSpPr>
          <p:nvPr>
            <p:ph idx="1"/>
          </p:nvPr>
        </p:nvSpPr>
        <p:spPr>
          <a:xfrm>
            <a:off x="533400" y="1600200"/>
            <a:ext cx="6934200" cy="4267200"/>
          </a:xfrm>
        </p:spPr>
        <p:txBody>
          <a:bodyPr/>
          <a:lstStyle/>
          <a:p>
            <a:r>
              <a:rPr lang="en-US" dirty="0"/>
              <a:t>Will it be necessary to shut off any utilities?</a:t>
            </a:r>
          </a:p>
          <a:p>
            <a:r>
              <a:rPr lang="en-US" dirty="0"/>
              <a:t>How would traffic control be affected by a sudden power loss?</a:t>
            </a:r>
          </a:p>
        </p:txBody>
      </p:sp>
    </p:spTree>
    <p:extLst>
      <p:ext uri="{BB962C8B-B14F-4D97-AF65-F5344CB8AC3E}">
        <p14:creationId xmlns:p14="http://schemas.microsoft.com/office/powerpoint/2010/main" val="1353351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State and Local Police</a:t>
            </a:r>
          </a:p>
        </p:txBody>
      </p:sp>
      <p:sp>
        <p:nvSpPr>
          <p:cNvPr id="51203" name="Content Placeholder 2"/>
          <p:cNvSpPr>
            <a:spLocks noGrp="1"/>
          </p:cNvSpPr>
          <p:nvPr>
            <p:ph idx="1"/>
          </p:nvPr>
        </p:nvSpPr>
        <p:spPr>
          <a:xfrm>
            <a:off x="381000" y="1524000"/>
            <a:ext cx="6934200" cy="4648200"/>
          </a:xfrm>
        </p:spPr>
        <p:txBody>
          <a:bodyPr/>
          <a:lstStyle/>
          <a:p>
            <a:r>
              <a:rPr lang="en-US" dirty="0"/>
              <a:t>How will police be informed about the project?</a:t>
            </a:r>
          </a:p>
          <a:p>
            <a:r>
              <a:rPr lang="en-US" dirty="0"/>
              <a:t>Will the  project affect their planning for emergencies?</a:t>
            </a:r>
          </a:p>
          <a:p>
            <a:r>
              <a:rPr lang="en-US" dirty="0"/>
              <a:t>Invited to pre-con meeting?</a:t>
            </a:r>
          </a:p>
        </p:txBody>
      </p:sp>
    </p:spTree>
    <p:extLst>
      <p:ext uri="{BB962C8B-B14F-4D97-AF65-F5344CB8AC3E}">
        <p14:creationId xmlns:p14="http://schemas.microsoft.com/office/powerpoint/2010/main" val="7155806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6. Coordination with Stakeholders</a:t>
            </a:r>
          </a:p>
        </p:txBody>
      </p:sp>
      <p:sp>
        <p:nvSpPr>
          <p:cNvPr id="52227" name="Content Placeholder 2"/>
          <p:cNvSpPr>
            <a:spLocks noGrp="1"/>
          </p:cNvSpPr>
          <p:nvPr>
            <p:ph idx="1"/>
          </p:nvPr>
        </p:nvSpPr>
        <p:spPr>
          <a:xfrm>
            <a:off x="304800" y="1752600"/>
            <a:ext cx="6248400" cy="4267200"/>
          </a:xfrm>
        </p:spPr>
        <p:txBody>
          <a:bodyPr/>
          <a:lstStyle/>
          <a:p>
            <a:r>
              <a:rPr lang="en-US" dirty="0"/>
              <a:t>Local officials</a:t>
            </a:r>
          </a:p>
          <a:p>
            <a:r>
              <a:rPr lang="en-US" dirty="0"/>
              <a:t>Public awareness</a:t>
            </a:r>
          </a:p>
          <a:p>
            <a:r>
              <a:rPr lang="en-US" dirty="0"/>
              <a:t>Special event coordination</a:t>
            </a:r>
          </a:p>
          <a:p>
            <a:r>
              <a:rPr lang="en-US" dirty="0"/>
              <a:t>Intra-agency coordination</a:t>
            </a:r>
          </a:p>
        </p:txBody>
      </p:sp>
    </p:spTree>
    <p:extLst>
      <p:ext uri="{BB962C8B-B14F-4D97-AF65-F5344CB8AC3E}">
        <p14:creationId xmlns:p14="http://schemas.microsoft.com/office/powerpoint/2010/main" val="32365931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Local Officials</a:t>
            </a:r>
          </a:p>
        </p:txBody>
      </p:sp>
      <p:sp>
        <p:nvSpPr>
          <p:cNvPr id="53251" name="Content Placeholder 2"/>
          <p:cNvSpPr>
            <a:spLocks noGrp="1"/>
          </p:cNvSpPr>
          <p:nvPr>
            <p:ph idx="1"/>
          </p:nvPr>
        </p:nvSpPr>
        <p:spPr>
          <a:xfrm>
            <a:off x="381000" y="1676400"/>
            <a:ext cx="6705600" cy="4419600"/>
          </a:xfrm>
        </p:spPr>
        <p:txBody>
          <a:bodyPr/>
          <a:lstStyle/>
          <a:p>
            <a:r>
              <a:rPr lang="en-US" dirty="0"/>
              <a:t>Are city officials aware of the project?</a:t>
            </a:r>
          </a:p>
          <a:p>
            <a:r>
              <a:rPr lang="en-US" dirty="0"/>
              <a:t>How will they be notified?</a:t>
            </a:r>
          </a:p>
          <a:p>
            <a:r>
              <a:rPr lang="en-US" dirty="0"/>
              <a:t>Are any permits needed?</a:t>
            </a:r>
          </a:p>
        </p:txBody>
      </p:sp>
    </p:spTree>
    <p:extLst>
      <p:ext uri="{BB962C8B-B14F-4D97-AF65-F5344CB8AC3E}">
        <p14:creationId xmlns:p14="http://schemas.microsoft.com/office/powerpoint/2010/main" val="473774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1. Traffic Management Considerations</a:t>
            </a:r>
          </a:p>
        </p:txBody>
      </p:sp>
      <p:sp>
        <p:nvSpPr>
          <p:cNvPr id="7171" name="Content Placeholder 2"/>
          <p:cNvSpPr>
            <a:spLocks noGrp="1"/>
          </p:cNvSpPr>
          <p:nvPr>
            <p:ph idx="1"/>
          </p:nvPr>
        </p:nvSpPr>
        <p:spPr>
          <a:xfrm>
            <a:off x="609600" y="1600200"/>
            <a:ext cx="8458200" cy="4267200"/>
          </a:xfrm>
        </p:spPr>
        <p:txBody>
          <a:bodyPr/>
          <a:lstStyle/>
          <a:p>
            <a:r>
              <a:rPr lang="en-US" dirty="0"/>
              <a:t>Capacity analysis</a:t>
            </a:r>
          </a:p>
          <a:p>
            <a:r>
              <a:rPr lang="en-US" dirty="0"/>
              <a:t>Limits to work area</a:t>
            </a:r>
          </a:p>
          <a:p>
            <a:r>
              <a:rPr lang="en-US" dirty="0"/>
              <a:t>Time restrictions</a:t>
            </a:r>
          </a:p>
          <a:p>
            <a:r>
              <a:rPr lang="en-US" dirty="0"/>
              <a:t>Capacity of detour routes</a:t>
            </a:r>
          </a:p>
          <a:p>
            <a:r>
              <a:rPr lang="en-US" dirty="0"/>
              <a:t>Work vehicle access &amp; worker parking</a:t>
            </a:r>
          </a:p>
          <a:p>
            <a:r>
              <a:rPr lang="en-US" dirty="0"/>
              <a:t>Bicycle and pedestrian traffic</a:t>
            </a:r>
          </a:p>
          <a:p>
            <a:r>
              <a:rPr lang="en-US" dirty="0"/>
              <a:t>Traffic control devices</a:t>
            </a:r>
          </a:p>
          <a:p>
            <a:r>
              <a:rPr lang="en-US" dirty="0"/>
              <a:t>Nighttime illumination</a:t>
            </a:r>
          </a:p>
        </p:txBody>
      </p:sp>
    </p:spTree>
    <p:extLst>
      <p:ext uri="{BB962C8B-B14F-4D97-AF65-F5344CB8AC3E}">
        <p14:creationId xmlns:p14="http://schemas.microsoft.com/office/powerpoint/2010/main" val="10442693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Public Awareness</a:t>
            </a:r>
          </a:p>
        </p:txBody>
      </p:sp>
      <p:sp>
        <p:nvSpPr>
          <p:cNvPr id="54275" name="Content Placeholder 2"/>
          <p:cNvSpPr>
            <a:spLocks noGrp="1"/>
          </p:cNvSpPr>
          <p:nvPr>
            <p:ph idx="1"/>
          </p:nvPr>
        </p:nvSpPr>
        <p:spPr>
          <a:xfrm>
            <a:off x="381000" y="1524000"/>
            <a:ext cx="6705600" cy="4267200"/>
          </a:xfrm>
        </p:spPr>
        <p:txBody>
          <a:bodyPr/>
          <a:lstStyle/>
          <a:p>
            <a:r>
              <a:rPr lang="en-US" dirty="0"/>
              <a:t>How will the public be made aware of the project?</a:t>
            </a:r>
          </a:p>
          <a:p>
            <a:r>
              <a:rPr lang="en-US" dirty="0"/>
              <a:t>What media will be used?</a:t>
            </a:r>
          </a:p>
          <a:p>
            <a:r>
              <a:rPr lang="en-US" dirty="0"/>
              <a:t>Are detours clear?</a:t>
            </a:r>
          </a:p>
          <a:p>
            <a:r>
              <a:rPr lang="en-US" dirty="0"/>
              <a:t>Both residents and business owners</a:t>
            </a:r>
          </a:p>
        </p:txBody>
      </p:sp>
    </p:spTree>
    <p:extLst>
      <p:ext uri="{BB962C8B-B14F-4D97-AF65-F5344CB8AC3E}">
        <p14:creationId xmlns:p14="http://schemas.microsoft.com/office/powerpoint/2010/main" val="8850647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Special Event Coordination</a:t>
            </a:r>
          </a:p>
        </p:txBody>
      </p:sp>
      <p:sp>
        <p:nvSpPr>
          <p:cNvPr id="55299" name="Content Placeholder 2"/>
          <p:cNvSpPr>
            <a:spLocks noGrp="1"/>
          </p:cNvSpPr>
          <p:nvPr>
            <p:ph idx="1"/>
          </p:nvPr>
        </p:nvSpPr>
        <p:spPr>
          <a:xfrm>
            <a:off x="685800" y="1828800"/>
            <a:ext cx="6629400" cy="4419600"/>
          </a:xfrm>
        </p:spPr>
        <p:txBody>
          <a:bodyPr/>
          <a:lstStyle/>
          <a:p>
            <a:r>
              <a:rPr lang="en-US" dirty="0"/>
              <a:t>What events are scheduled during the project?</a:t>
            </a:r>
          </a:p>
          <a:p>
            <a:r>
              <a:rPr lang="en-US" dirty="0"/>
              <a:t>How may the project affect the planning for that event?</a:t>
            </a:r>
          </a:p>
        </p:txBody>
      </p:sp>
    </p:spTree>
    <p:extLst>
      <p:ext uri="{BB962C8B-B14F-4D97-AF65-F5344CB8AC3E}">
        <p14:creationId xmlns:p14="http://schemas.microsoft.com/office/powerpoint/2010/main" val="13951461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Inter-Agency Coordination</a:t>
            </a:r>
          </a:p>
        </p:txBody>
      </p:sp>
      <p:sp>
        <p:nvSpPr>
          <p:cNvPr id="56323" name="Content Placeholder 2"/>
          <p:cNvSpPr>
            <a:spLocks noGrp="1"/>
          </p:cNvSpPr>
          <p:nvPr>
            <p:ph idx="1"/>
          </p:nvPr>
        </p:nvSpPr>
        <p:spPr>
          <a:xfrm>
            <a:off x="533400" y="1676400"/>
            <a:ext cx="4495800" cy="4267200"/>
          </a:xfrm>
        </p:spPr>
        <p:txBody>
          <a:bodyPr/>
          <a:lstStyle/>
          <a:p>
            <a:r>
              <a:rPr lang="en-US" dirty="0"/>
              <a:t>Keep others informed</a:t>
            </a:r>
          </a:p>
          <a:p>
            <a:pPr lvl="1"/>
            <a:r>
              <a:rPr lang="en-US" dirty="0"/>
              <a:t>Police/EMS</a:t>
            </a:r>
          </a:p>
          <a:p>
            <a:pPr lvl="1"/>
            <a:r>
              <a:rPr lang="en-US" dirty="0"/>
              <a:t>Utility companies</a:t>
            </a:r>
          </a:p>
          <a:p>
            <a:pPr lvl="1"/>
            <a:r>
              <a:rPr lang="en-US" dirty="0"/>
              <a:t>Adjacent/ overlapping work zones</a:t>
            </a:r>
          </a:p>
          <a:p>
            <a:pPr lvl="1"/>
            <a:r>
              <a:rPr lang="en-US" dirty="0"/>
              <a:t>Others?</a:t>
            </a:r>
          </a:p>
          <a:p>
            <a:endParaRPr lang="en-US" dirty="0"/>
          </a:p>
        </p:txBody>
      </p:sp>
      <p:pic>
        <p:nvPicPr>
          <p:cNvPr id="56324" name="Picture 2" descr="Utility Work Ahead Work Zone Sign"/>
          <p:cNvPicPr>
            <a:picLocks noChangeAspect="1" noChangeArrowheads="1"/>
          </p:cNvPicPr>
          <p:nvPr/>
        </p:nvPicPr>
        <p:blipFill>
          <a:blip r:embed="rId3" cstate="print">
            <a:clrChange>
              <a:clrFrom>
                <a:srgbClr val="FFFFFF"/>
              </a:clrFrom>
              <a:clrTo>
                <a:srgbClr val="FFFFFF">
                  <a:alpha val="0"/>
                </a:srgbClr>
              </a:clrTo>
            </a:clrChange>
          </a:blip>
          <a:srcRect b="27119"/>
          <a:stretch>
            <a:fillRect/>
          </a:stretch>
        </p:blipFill>
        <p:spPr bwMode="auto">
          <a:xfrm>
            <a:off x="5067300" y="1676400"/>
            <a:ext cx="3543300" cy="3581512"/>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83F21AD0-2D7C-B081-70D7-59C51D5C5091}"/>
              </a:ext>
            </a:extLst>
          </p:cNvPr>
          <p:cNvSpPr/>
          <p:nvPr/>
        </p:nvSpPr>
        <p:spPr>
          <a:xfrm>
            <a:off x="7239000" y="5337987"/>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8634090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BEWARE!</a:t>
            </a:r>
          </a:p>
        </p:txBody>
      </p:sp>
      <p:sp>
        <p:nvSpPr>
          <p:cNvPr id="57347" name="Content Placeholder 2"/>
          <p:cNvSpPr>
            <a:spLocks noGrp="1"/>
          </p:cNvSpPr>
          <p:nvPr>
            <p:ph idx="1"/>
          </p:nvPr>
        </p:nvSpPr>
        <p:spPr>
          <a:xfrm>
            <a:off x="533400" y="1567912"/>
            <a:ext cx="7239000" cy="4267200"/>
          </a:xfrm>
        </p:spPr>
        <p:txBody>
          <a:bodyPr/>
          <a:lstStyle/>
          <a:p>
            <a:r>
              <a:rPr lang="en-US" dirty="0"/>
              <a:t>Guard against selecting a strategy </a:t>
            </a:r>
            <a:r>
              <a:rPr lang="en-US" b="1" dirty="0"/>
              <a:t>without thinking </a:t>
            </a:r>
            <a:r>
              <a:rPr lang="en-US" dirty="0"/>
              <a:t>about each one independently</a:t>
            </a:r>
          </a:p>
          <a:p>
            <a:r>
              <a:rPr lang="en-US" dirty="0"/>
              <a:t>A </a:t>
            </a:r>
            <a:r>
              <a:rPr lang="en-US" b="1" dirty="0"/>
              <a:t>combination</a:t>
            </a:r>
            <a:r>
              <a:rPr lang="en-US" dirty="0"/>
              <a:t> of strategies is perhaps the best approach</a:t>
            </a:r>
          </a:p>
        </p:txBody>
      </p:sp>
    </p:spTree>
    <p:extLst>
      <p:ext uri="{BB962C8B-B14F-4D97-AF65-F5344CB8AC3E}">
        <p14:creationId xmlns:p14="http://schemas.microsoft.com/office/powerpoint/2010/main" val="4568772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a:defRPr/>
            </a:pPr>
            <a:r>
              <a:rPr lang="en-US" dirty="0"/>
              <a:t>Essential Data Checklist</a:t>
            </a:r>
          </a:p>
        </p:txBody>
      </p:sp>
      <p:sp>
        <p:nvSpPr>
          <p:cNvPr id="58371" name="Rectangle 3"/>
          <p:cNvSpPr>
            <a:spLocks noGrp="1" noChangeArrowheads="1"/>
          </p:cNvSpPr>
          <p:nvPr>
            <p:ph type="body" idx="1"/>
          </p:nvPr>
        </p:nvSpPr>
        <p:spPr>
          <a:xfrm>
            <a:off x="457200" y="1828800"/>
            <a:ext cx="8382000" cy="4343400"/>
          </a:xfrm>
        </p:spPr>
        <p:txBody>
          <a:bodyPr/>
          <a:lstStyle/>
          <a:p>
            <a:r>
              <a:rPr lang="en-US" b="1" dirty="0"/>
              <a:t>Roadway/Roadside</a:t>
            </a:r>
          </a:p>
          <a:p>
            <a:pPr marL="914400" lvl="1" indent="-457200">
              <a:buFont typeface="Wingdings" pitchFamily="2" charset="2"/>
              <a:buChar char="q"/>
            </a:pPr>
            <a:r>
              <a:rPr lang="en-US" dirty="0"/>
              <a:t>Existing road conditions</a:t>
            </a:r>
          </a:p>
          <a:p>
            <a:pPr marL="914400" lvl="1" indent="-457200">
              <a:buFont typeface="Wingdings" pitchFamily="2" charset="2"/>
              <a:buChar char="q"/>
            </a:pPr>
            <a:r>
              <a:rPr lang="en-US" dirty="0"/>
              <a:t>Operations features</a:t>
            </a:r>
          </a:p>
          <a:p>
            <a:pPr marL="914400" lvl="1" indent="-457200">
              <a:buFont typeface="Wingdings" pitchFamily="2" charset="2"/>
              <a:buChar char="q"/>
            </a:pPr>
            <a:r>
              <a:rPr lang="en-US" dirty="0"/>
              <a:t>Access points</a:t>
            </a:r>
          </a:p>
          <a:p>
            <a:pPr marL="914400" lvl="1" indent="-457200">
              <a:buFont typeface="Wingdings" pitchFamily="2" charset="2"/>
              <a:buChar char="q"/>
            </a:pPr>
            <a:r>
              <a:rPr lang="en-US" dirty="0"/>
              <a:t>Structural limitations</a:t>
            </a:r>
          </a:p>
          <a:p>
            <a:pPr marL="914400" lvl="1" indent="-457200">
              <a:buFont typeface="Wingdings" pitchFamily="2" charset="2"/>
              <a:buChar char="q"/>
            </a:pPr>
            <a:r>
              <a:rPr lang="en-US" dirty="0"/>
              <a:t>Horizontal/vertical restrictions</a:t>
            </a:r>
          </a:p>
          <a:p>
            <a:pPr marL="914400" lvl="1" indent="-457200">
              <a:buFont typeface="Wingdings" pitchFamily="2" charset="2"/>
              <a:buChar char="q"/>
            </a:pPr>
            <a:r>
              <a:rPr lang="en-US" dirty="0"/>
              <a:t>Utility location</a:t>
            </a:r>
          </a:p>
          <a:p>
            <a:endParaRPr lang="en-US" dirty="0"/>
          </a:p>
        </p:txBody>
      </p:sp>
    </p:spTree>
    <p:extLst>
      <p:ext uri="{BB962C8B-B14F-4D97-AF65-F5344CB8AC3E}">
        <p14:creationId xmlns:p14="http://schemas.microsoft.com/office/powerpoint/2010/main" val="80240817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pPr>
              <a:defRPr/>
            </a:pPr>
            <a:r>
              <a:rPr lang="en-US" dirty="0"/>
              <a:t>Essential Data Checklist (cont.)</a:t>
            </a:r>
          </a:p>
        </p:txBody>
      </p:sp>
      <p:sp>
        <p:nvSpPr>
          <p:cNvPr id="59395" name="Rectangle 3"/>
          <p:cNvSpPr>
            <a:spLocks noGrp="1" noChangeArrowheads="1"/>
          </p:cNvSpPr>
          <p:nvPr>
            <p:ph type="body" idx="1"/>
          </p:nvPr>
        </p:nvSpPr>
        <p:spPr>
          <a:xfrm>
            <a:off x="457200" y="1752600"/>
            <a:ext cx="8534400" cy="4876800"/>
          </a:xfrm>
        </p:spPr>
        <p:txBody>
          <a:bodyPr/>
          <a:lstStyle/>
          <a:p>
            <a:pPr>
              <a:lnSpc>
                <a:spcPct val="90000"/>
              </a:lnSpc>
            </a:pPr>
            <a:r>
              <a:rPr lang="en-US" b="1" dirty="0"/>
              <a:t>Traffic Data</a:t>
            </a:r>
          </a:p>
          <a:p>
            <a:pPr marL="914400" lvl="1" indent="-457200">
              <a:lnSpc>
                <a:spcPct val="90000"/>
              </a:lnSpc>
              <a:buFont typeface="Wingdings" pitchFamily="2" charset="2"/>
              <a:buChar char="q"/>
            </a:pPr>
            <a:r>
              <a:rPr lang="en-US" dirty="0"/>
              <a:t>Speed data &amp; volume data</a:t>
            </a:r>
          </a:p>
          <a:p>
            <a:pPr marL="914400" lvl="1" indent="-457200">
              <a:lnSpc>
                <a:spcPct val="90000"/>
              </a:lnSpc>
              <a:buFont typeface="Wingdings" pitchFamily="2" charset="2"/>
              <a:buChar char="q"/>
            </a:pPr>
            <a:r>
              <a:rPr lang="en-US" dirty="0"/>
              <a:t>Alternate routes</a:t>
            </a:r>
          </a:p>
          <a:p>
            <a:pPr marL="914400" lvl="1" indent="-457200">
              <a:lnSpc>
                <a:spcPct val="90000"/>
              </a:lnSpc>
              <a:buFont typeface="Wingdings" pitchFamily="2" charset="2"/>
              <a:buChar char="q"/>
            </a:pPr>
            <a:r>
              <a:rPr lang="en-US" dirty="0"/>
              <a:t>Daily/seasonal variations</a:t>
            </a:r>
          </a:p>
          <a:p>
            <a:pPr marL="914400" lvl="1" indent="-457200">
              <a:lnSpc>
                <a:spcPct val="90000"/>
              </a:lnSpc>
              <a:buFont typeface="Wingdings" pitchFamily="2" charset="2"/>
              <a:buChar char="q"/>
            </a:pPr>
            <a:r>
              <a:rPr lang="en-US" dirty="0"/>
              <a:t>Intersection turning counts</a:t>
            </a:r>
          </a:p>
          <a:p>
            <a:pPr marL="914400" lvl="1" indent="-457200">
              <a:lnSpc>
                <a:spcPct val="90000"/>
              </a:lnSpc>
              <a:buFont typeface="Wingdings" pitchFamily="2" charset="2"/>
              <a:buChar char="q"/>
            </a:pPr>
            <a:r>
              <a:rPr lang="en-US" dirty="0"/>
              <a:t>Traffic controls (signal timing data)</a:t>
            </a:r>
          </a:p>
          <a:p>
            <a:pPr marL="914400" lvl="1" indent="-457200">
              <a:lnSpc>
                <a:spcPct val="90000"/>
              </a:lnSpc>
              <a:buFont typeface="Wingdings" pitchFamily="2" charset="2"/>
              <a:buChar char="q"/>
            </a:pPr>
            <a:r>
              <a:rPr lang="en-US" dirty="0"/>
              <a:t>Truck/bus data and stops</a:t>
            </a:r>
          </a:p>
          <a:p>
            <a:pPr marL="914400" lvl="1" indent="-457200">
              <a:lnSpc>
                <a:spcPct val="90000"/>
              </a:lnSpc>
              <a:buFont typeface="Wingdings" pitchFamily="2" charset="2"/>
              <a:buChar char="q"/>
            </a:pPr>
            <a:r>
              <a:rPr lang="en-US" dirty="0"/>
              <a:t>Accident data &amp; traffic generators</a:t>
            </a:r>
          </a:p>
          <a:p>
            <a:pPr>
              <a:lnSpc>
                <a:spcPct val="90000"/>
              </a:lnSpc>
            </a:pPr>
            <a:endParaRPr lang="en-US" dirty="0"/>
          </a:p>
        </p:txBody>
      </p:sp>
    </p:spTree>
    <p:extLst>
      <p:ext uri="{BB962C8B-B14F-4D97-AF65-F5344CB8AC3E}">
        <p14:creationId xmlns:p14="http://schemas.microsoft.com/office/powerpoint/2010/main" val="134932463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a:defRPr/>
            </a:pPr>
            <a:r>
              <a:rPr lang="en-US" dirty="0"/>
              <a:t>Essential Data Checklist (cont.)</a:t>
            </a:r>
          </a:p>
        </p:txBody>
      </p:sp>
      <p:sp>
        <p:nvSpPr>
          <p:cNvPr id="60419" name="Rectangle 3"/>
          <p:cNvSpPr>
            <a:spLocks noGrp="1" noChangeArrowheads="1"/>
          </p:cNvSpPr>
          <p:nvPr>
            <p:ph type="body" idx="1"/>
          </p:nvPr>
        </p:nvSpPr>
        <p:spPr>
          <a:xfrm>
            <a:off x="304800" y="1600200"/>
            <a:ext cx="8839200" cy="4876800"/>
          </a:xfrm>
        </p:spPr>
        <p:txBody>
          <a:bodyPr/>
          <a:lstStyle/>
          <a:p>
            <a:r>
              <a:rPr lang="en-US" b="1" dirty="0"/>
              <a:t>Other</a:t>
            </a:r>
          </a:p>
          <a:p>
            <a:pPr marL="914400" lvl="1" indent="-457200">
              <a:buFont typeface="Wingdings" pitchFamily="2" charset="2"/>
              <a:buChar char="q"/>
            </a:pPr>
            <a:r>
              <a:rPr lang="en-US" dirty="0"/>
              <a:t>Jurisdictions involved</a:t>
            </a:r>
          </a:p>
          <a:p>
            <a:pPr marL="914400" lvl="1" indent="-457200">
              <a:buFont typeface="Wingdings" pitchFamily="2" charset="2"/>
              <a:buChar char="q"/>
            </a:pPr>
            <a:r>
              <a:rPr lang="en-US" dirty="0"/>
              <a:t>Business access and parking areas</a:t>
            </a:r>
          </a:p>
          <a:p>
            <a:pPr marL="914400" lvl="1" indent="-457200">
              <a:buFont typeface="Wingdings" pitchFamily="2" charset="2"/>
              <a:buChar char="q"/>
            </a:pPr>
            <a:r>
              <a:rPr lang="en-US" dirty="0"/>
              <a:t>School bus routes</a:t>
            </a:r>
          </a:p>
          <a:p>
            <a:pPr marL="914400" lvl="1" indent="-457200">
              <a:buFont typeface="Wingdings" pitchFamily="2" charset="2"/>
              <a:buChar char="q"/>
            </a:pPr>
            <a:r>
              <a:rPr lang="en-US" dirty="0"/>
              <a:t>Fire district &amp; location of fire stations</a:t>
            </a:r>
          </a:p>
          <a:p>
            <a:pPr marL="914400" lvl="1" indent="-457200">
              <a:buFont typeface="Wingdings" pitchFamily="2" charset="2"/>
              <a:buChar char="q"/>
            </a:pPr>
            <a:r>
              <a:rPr lang="en-US" dirty="0"/>
              <a:t>Hospitals</a:t>
            </a:r>
          </a:p>
          <a:p>
            <a:pPr marL="914400" lvl="1" indent="-457200">
              <a:buFont typeface="Wingdings" pitchFamily="2" charset="2"/>
              <a:buChar char="q"/>
            </a:pPr>
            <a:r>
              <a:rPr lang="en-US" dirty="0"/>
              <a:t>Policies on worker or motorist safety</a:t>
            </a:r>
          </a:p>
          <a:p>
            <a:pPr marL="914400" lvl="1" indent="-457200">
              <a:buFont typeface="Wingdings" pitchFamily="2" charset="2"/>
              <a:buChar char="q"/>
            </a:pPr>
            <a:r>
              <a:rPr lang="en-US" dirty="0"/>
              <a:t>Incident management plans</a:t>
            </a:r>
          </a:p>
        </p:txBody>
      </p:sp>
    </p:spTree>
    <p:extLst>
      <p:ext uri="{BB962C8B-B14F-4D97-AF65-F5344CB8AC3E}">
        <p14:creationId xmlns:p14="http://schemas.microsoft.com/office/powerpoint/2010/main" val="11153641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pPr>
              <a:defRPr/>
            </a:pPr>
            <a:r>
              <a:rPr lang="en-US" dirty="0"/>
              <a:t>Essential Data Checklist (cont.)</a:t>
            </a:r>
          </a:p>
        </p:txBody>
      </p:sp>
      <p:sp>
        <p:nvSpPr>
          <p:cNvPr id="61443" name="Rectangle 3"/>
          <p:cNvSpPr>
            <a:spLocks noGrp="1" noChangeArrowheads="1"/>
          </p:cNvSpPr>
          <p:nvPr>
            <p:ph type="body" idx="1"/>
          </p:nvPr>
        </p:nvSpPr>
        <p:spPr>
          <a:xfrm>
            <a:off x="457200" y="1524000"/>
            <a:ext cx="8686800" cy="4876800"/>
          </a:xfrm>
        </p:spPr>
        <p:txBody>
          <a:bodyPr/>
          <a:lstStyle/>
          <a:p>
            <a:pPr>
              <a:lnSpc>
                <a:spcPct val="90000"/>
              </a:lnSpc>
            </a:pPr>
            <a:r>
              <a:rPr lang="en-US" b="1" dirty="0"/>
              <a:t>Other (cont.)</a:t>
            </a:r>
          </a:p>
          <a:p>
            <a:pPr marL="914400" lvl="1" indent="-457200">
              <a:lnSpc>
                <a:spcPct val="90000"/>
              </a:lnSpc>
              <a:buFont typeface="Wingdings" pitchFamily="2" charset="2"/>
              <a:buChar char="q"/>
            </a:pPr>
            <a:r>
              <a:rPr lang="en-US" dirty="0"/>
              <a:t>Possibility of inclement weather</a:t>
            </a:r>
          </a:p>
          <a:p>
            <a:pPr marL="914400" lvl="1" indent="-457200">
              <a:lnSpc>
                <a:spcPct val="90000"/>
              </a:lnSpc>
              <a:buFont typeface="Wingdings" pitchFamily="2" charset="2"/>
              <a:buChar char="q"/>
            </a:pPr>
            <a:r>
              <a:rPr lang="en-US" dirty="0"/>
              <a:t>Start and end of construction season</a:t>
            </a:r>
          </a:p>
          <a:p>
            <a:pPr marL="914400" lvl="1" indent="-457200">
              <a:lnSpc>
                <a:spcPct val="90000"/>
              </a:lnSpc>
              <a:buFont typeface="Wingdings" pitchFamily="2" charset="2"/>
              <a:buChar char="q"/>
            </a:pPr>
            <a:r>
              <a:rPr lang="en-US" dirty="0"/>
              <a:t>Holiday and recreational activities</a:t>
            </a:r>
          </a:p>
          <a:p>
            <a:pPr marL="914400" lvl="1" indent="-457200">
              <a:lnSpc>
                <a:spcPct val="90000"/>
              </a:lnSpc>
              <a:buFont typeface="Wingdings" pitchFamily="2" charset="2"/>
              <a:buChar char="q"/>
            </a:pPr>
            <a:r>
              <a:rPr lang="en-US" dirty="0"/>
              <a:t>Environmental impacts</a:t>
            </a:r>
          </a:p>
          <a:p>
            <a:pPr marL="914400" lvl="1" indent="-457200">
              <a:lnSpc>
                <a:spcPct val="90000"/>
              </a:lnSpc>
              <a:buFont typeface="Wingdings" pitchFamily="2" charset="2"/>
              <a:buChar char="q"/>
            </a:pPr>
            <a:r>
              <a:rPr lang="en-US" dirty="0"/>
              <a:t>Public concerns</a:t>
            </a:r>
          </a:p>
          <a:p>
            <a:pPr marL="914400" lvl="1" indent="-457200">
              <a:lnSpc>
                <a:spcPct val="90000"/>
              </a:lnSpc>
              <a:buFont typeface="Wingdings" pitchFamily="2" charset="2"/>
              <a:buChar char="q"/>
            </a:pPr>
            <a:r>
              <a:rPr lang="en-US" dirty="0"/>
              <a:t>Property owners</a:t>
            </a:r>
          </a:p>
          <a:p>
            <a:pPr marL="914400" lvl="1" indent="-457200">
              <a:lnSpc>
                <a:spcPct val="90000"/>
              </a:lnSpc>
              <a:buFont typeface="Wingdings" pitchFamily="2" charset="2"/>
              <a:buChar char="q"/>
            </a:pPr>
            <a:r>
              <a:rPr lang="en-US" dirty="0"/>
              <a:t>Wetlands</a:t>
            </a:r>
          </a:p>
          <a:p>
            <a:pPr marL="914400" lvl="1" indent="-457200">
              <a:lnSpc>
                <a:spcPct val="90000"/>
              </a:lnSpc>
              <a:buFont typeface="Wingdings" pitchFamily="2" charset="2"/>
              <a:buChar char="q"/>
            </a:pPr>
            <a:r>
              <a:rPr lang="en-US" dirty="0"/>
              <a:t>Archeological sites</a:t>
            </a:r>
          </a:p>
          <a:p>
            <a:pPr>
              <a:lnSpc>
                <a:spcPct val="90000"/>
              </a:lnSpc>
            </a:pPr>
            <a:endParaRPr lang="en-US" dirty="0"/>
          </a:p>
        </p:txBody>
      </p:sp>
    </p:spTree>
    <p:extLst>
      <p:ext uri="{BB962C8B-B14F-4D97-AF65-F5344CB8AC3E}">
        <p14:creationId xmlns:p14="http://schemas.microsoft.com/office/powerpoint/2010/main" val="32525788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Knowledge Check</a:t>
            </a:r>
          </a:p>
        </p:txBody>
      </p:sp>
      <p:sp>
        <p:nvSpPr>
          <p:cNvPr id="62467" name="Content Placeholder 2"/>
          <p:cNvSpPr>
            <a:spLocks noGrp="1"/>
          </p:cNvSpPr>
          <p:nvPr>
            <p:ph idx="1"/>
          </p:nvPr>
        </p:nvSpPr>
        <p:spPr>
          <a:xfrm>
            <a:off x="381000" y="1600200"/>
            <a:ext cx="8305800" cy="4267200"/>
          </a:xfrm>
        </p:spPr>
        <p:txBody>
          <a:bodyPr/>
          <a:lstStyle/>
          <a:p>
            <a:r>
              <a:rPr lang="en-US" dirty="0"/>
              <a:t>Name some factors to consider when selecting the best strategy</a:t>
            </a:r>
          </a:p>
          <a:p>
            <a:r>
              <a:rPr lang="en-US" dirty="0"/>
              <a:t>How is a capacity analysis useful?</a:t>
            </a:r>
          </a:p>
          <a:p>
            <a:r>
              <a:rPr lang="en-US" dirty="0"/>
              <a:t>Is ONE strategy always the best option?</a:t>
            </a:r>
          </a:p>
          <a:p>
            <a:endParaRPr lang="en-US" dirty="0"/>
          </a:p>
        </p:txBody>
      </p:sp>
    </p:spTree>
    <p:extLst>
      <p:ext uri="{BB962C8B-B14F-4D97-AF65-F5344CB8AC3E}">
        <p14:creationId xmlns:p14="http://schemas.microsoft.com/office/powerpoint/2010/main" val="19352122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a:xfrm>
            <a:off x="457200" y="0"/>
            <a:ext cx="8229600" cy="1417638"/>
          </a:xfrm>
        </p:spPr>
        <p:txBody>
          <a:bodyPr/>
          <a:lstStyle/>
          <a:p>
            <a:r>
              <a:rPr lang="en-US" dirty="0"/>
              <a:t>Questions</a:t>
            </a:r>
          </a:p>
        </p:txBody>
      </p:sp>
    </p:spTree>
    <p:extLst>
      <p:ext uri="{BB962C8B-B14F-4D97-AF65-F5344CB8AC3E}">
        <p14:creationId xmlns:p14="http://schemas.microsoft.com/office/powerpoint/2010/main" val="42775349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Capacity Analysis</a:t>
            </a:r>
          </a:p>
        </p:txBody>
      </p:sp>
      <p:sp>
        <p:nvSpPr>
          <p:cNvPr id="8195" name="Content Placeholder 2"/>
          <p:cNvSpPr>
            <a:spLocks noGrp="1"/>
          </p:cNvSpPr>
          <p:nvPr>
            <p:ph idx="1"/>
          </p:nvPr>
        </p:nvSpPr>
        <p:spPr>
          <a:xfrm>
            <a:off x="457198" y="1414053"/>
            <a:ext cx="4114802" cy="4572000"/>
          </a:xfrm>
        </p:spPr>
        <p:txBody>
          <a:bodyPr/>
          <a:lstStyle/>
          <a:p>
            <a:r>
              <a:rPr lang="en-US" dirty="0"/>
              <a:t>Assessment of available capacity</a:t>
            </a:r>
          </a:p>
          <a:p>
            <a:r>
              <a:rPr lang="en-US" dirty="0"/>
              <a:t>Strategies to consider depend on available capacity</a:t>
            </a:r>
          </a:p>
          <a:p>
            <a:r>
              <a:rPr lang="en-US" dirty="0"/>
              <a:t>Can be simple estimates or more advanced tools</a:t>
            </a:r>
          </a:p>
        </p:txBody>
      </p:sp>
      <p:pic>
        <p:nvPicPr>
          <p:cNvPr id="8196" name="Picture 4" descr="Example of traffic on the freeway"/>
          <p:cNvPicPr>
            <a:picLocks noChangeAspect="1" noChangeArrowheads="1"/>
          </p:cNvPicPr>
          <p:nvPr/>
        </p:nvPicPr>
        <p:blipFill>
          <a:blip r:embed="rId3" cstate="print"/>
          <a:srcRect/>
          <a:stretch>
            <a:fillRect/>
          </a:stretch>
        </p:blipFill>
        <p:spPr bwMode="auto">
          <a:xfrm>
            <a:off x="4572000" y="1406679"/>
            <a:ext cx="4278941" cy="42672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4E18082F-795E-7633-1B54-79FA67332494}"/>
              </a:ext>
            </a:extLst>
          </p:cNvPr>
          <p:cNvSpPr/>
          <p:nvPr/>
        </p:nvSpPr>
        <p:spPr>
          <a:xfrm>
            <a:off x="7620000" y="5862962"/>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8656061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Limits of the Work Area</a:t>
            </a:r>
          </a:p>
        </p:txBody>
      </p:sp>
      <p:sp>
        <p:nvSpPr>
          <p:cNvPr id="9219" name="Content Placeholder 2"/>
          <p:cNvSpPr>
            <a:spLocks noGrp="1"/>
          </p:cNvSpPr>
          <p:nvPr>
            <p:ph idx="1"/>
          </p:nvPr>
        </p:nvSpPr>
        <p:spPr>
          <a:xfrm>
            <a:off x="381000" y="1676400"/>
            <a:ext cx="4800600" cy="4267200"/>
          </a:xfrm>
        </p:spPr>
        <p:txBody>
          <a:bodyPr/>
          <a:lstStyle/>
          <a:p>
            <a:r>
              <a:rPr lang="en-US" dirty="0"/>
              <a:t>Where the project starts and ends</a:t>
            </a:r>
          </a:p>
          <a:p>
            <a:r>
              <a:rPr lang="en-US" dirty="0"/>
              <a:t>How much space beyond the project limit is needed for traffic control? </a:t>
            </a:r>
          </a:p>
          <a:p>
            <a:r>
              <a:rPr lang="en-US" dirty="0"/>
              <a:t>Are interchanges or intersections affected?</a:t>
            </a:r>
          </a:p>
        </p:txBody>
      </p:sp>
      <p:pic>
        <p:nvPicPr>
          <p:cNvPr id="9220" name="Picture 4" descr="Examples of stacked Work Zone Area Signs"/>
          <p:cNvPicPr>
            <a:picLocks noChangeAspect="1" noChangeArrowheads="1"/>
          </p:cNvPicPr>
          <p:nvPr/>
        </p:nvPicPr>
        <p:blipFill>
          <a:blip r:embed="rId3" cstate="print"/>
          <a:srcRect l="53333"/>
          <a:stretch>
            <a:fillRect/>
          </a:stretch>
        </p:blipFill>
        <p:spPr bwMode="auto">
          <a:xfrm>
            <a:off x="5211097" y="1643482"/>
            <a:ext cx="3124200" cy="4239198"/>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29F8CD46-C1DA-1865-68C6-16085D07171B}"/>
              </a:ext>
            </a:extLst>
          </p:cNvPr>
          <p:cNvSpPr/>
          <p:nvPr/>
        </p:nvSpPr>
        <p:spPr>
          <a:xfrm>
            <a:off x="7391400" y="5862962"/>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1180138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Time Restrictions</a:t>
            </a:r>
          </a:p>
        </p:txBody>
      </p:sp>
      <p:sp>
        <p:nvSpPr>
          <p:cNvPr id="10243" name="Content Placeholder 2"/>
          <p:cNvSpPr>
            <a:spLocks noGrp="1"/>
          </p:cNvSpPr>
          <p:nvPr>
            <p:ph idx="1"/>
          </p:nvPr>
        </p:nvSpPr>
        <p:spPr>
          <a:xfrm>
            <a:off x="533400" y="1332937"/>
            <a:ext cx="6019800" cy="4267200"/>
          </a:xfrm>
        </p:spPr>
        <p:txBody>
          <a:bodyPr/>
          <a:lstStyle/>
          <a:p>
            <a:r>
              <a:rPr lang="en-US" dirty="0"/>
              <a:t>Reopen lanes at certain time?</a:t>
            </a:r>
          </a:p>
          <a:p>
            <a:r>
              <a:rPr lang="en-US" dirty="0"/>
              <a:t>Weekends only?</a:t>
            </a:r>
          </a:p>
          <a:p>
            <a:r>
              <a:rPr lang="en-US" dirty="0"/>
              <a:t>Seasonal variations?</a:t>
            </a:r>
          </a:p>
          <a:p>
            <a:r>
              <a:rPr lang="en-US" dirty="0"/>
              <a:t>No lane closures during the day?</a:t>
            </a:r>
          </a:p>
        </p:txBody>
      </p:sp>
    </p:spTree>
    <p:extLst>
      <p:ext uri="{BB962C8B-B14F-4D97-AF65-F5344CB8AC3E}">
        <p14:creationId xmlns:p14="http://schemas.microsoft.com/office/powerpoint/2010/main" val="4017531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325562"/>
          </a:xfrm>
        </p:spPr>
        <p:txBody>
          <a:bodyPr/>
          <a:lstStyle/>
          <a:p>
            <a:pPr>
              <a:defRPr/>
            </a:pPr>
            <a:r>
              <a:rPr lang="en-US" dirty="0"/>
              <a:t>Capacity of Detour Routes</a:t>
            </a:r>
            <a:br>
              <a:rPr lang="en-US" dirty="0"/>
            </a:br>
            <a:endParaRPr lang="en-US" dirty="0"/>
          </a:p>
        </p:txBody>
      </p:sp>
      <p:sp>
        <p:nvSpPr>
          <p:cNvPr id="11267" name="Content Placeholder 2"/>
          <p:cNvSpPr>
            <a:spLocks noGrp="1"/>
          </p:cNvSpPr>
          <p:nvPr>
            <p:ph idx="1"/>
          </p:nvPr>
        </p:nvSpPr>
        <p:spPr>
          <a:xfrm>
            <a:off x="457200" y="1752600"/>
            <a:ext cx="3200400" cy="4267200"/>
          </a:xfrm>
        </p:spPr>
        <p:txBody>
          <a:bodyPr/>
          <a:lstStyle/>
          <a:p>
            <a:r>
              <a:rPr lang="en-US" dirty="0"/>
              <a:t>Are alternate routes available?</a:t>
            </a:r>
          </a:p>
          <a:p>
            <a:r>
              <a:rPr lang="en-US" dirty="0"/>
              <a:t>Can they handle the extra traffic?</a:t>
            </a:r>
          </a:p>
          <a:p>
            <a:pPr lvl="1"/>
            <a:r>
              <a:rPr lang="en-US" dirty="0"/>
              <a:t>Extra weight?</a:t>
            </a:r>
          </a:p>
          <a:p>
            <a:pPr lvl="1"/>
            <a:r>
              <a:rPr lang="en-US" dirty="0"/>
              <a:t>Extra width?</a:t>
            </a:r>
          </a:p>
          <a:p>
            <a:pPr lvl="1"/>
            <a:r>
              <a:rPr lang="en-US" dirty="0"/>
              <a:t>Extra volume?</a:t>
            </a:r>
          </a:p>
          <a:p>
            <a:pPr lvl="1"/>
            <a:endParaRPr lang="en-US" dirty="0"/>
          </a:p>
          <a:p>
            <a:endParaRPr lang="en-US" dirty="0"/>
          </a:p>
        </p:txBody>
      </p:sp>
      <p:pic>
        <p:nvPicPr>
          <p:cNvPr id="4" name="Picture 3" descr="Large truck on a highway">
            <a:extLst>
              <a:ext uri="{FF2B5EF4-FFF2-40B4-BE49-F238E27FC236}">
                <a16:creationId xmlns:a16="http://schemas.microsoft.com/office/drawing/2014/main" id="{598490FA-04C9-1FB5-1889-9F1ECCDD2D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6200" y="1752600"/>
            <a:ext cx="4572000" cy="3036094"/>
          </a:xfrm>
          <a:prstGeom prst="rect">
            <a:avLst/>
          </a:prstGeom>
        </p:spPr>
      </p:pic>
      <p:sp>
        <p:nvSpPr>
          <p:cNvPr id="5" name="Google Shape;74;p1">
            <a:extLst>
              <a:ext uri="{FF2B5EF4-FFF2-40B4-BE49-F238E27FC236}">
                <a16:creationId xmlns:a16="http://schemas.microsoft.com/office/drawing/2014/main" id="{0B53D2A2-80CA-12A3-5FC4-645AAFE9812A}"/>
              </a:ext>
            </a:extLst>
          </p:cNvPr>
          <p:cNvSpPr/>
          <p:nvPr/>
        </p:nvSpPr>
        <p:spPr>
          <a:xfrm>
            <a:off x="7329948" y="4941094"/>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Microsoft</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299112532"/>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1D8726CCB35046823CD2208737B298" ma:contentTypeVersion="17" ma:contentTypeDescription="Create a new document." ma:contentTypeScope="" ma:versionID="a1dfcc3812e8eda223e4bbc003fc5805">
  <xsd:schema xmlns:xsd="http://www.w3.org/2001/XMLSchema" xmlns:xs="http://www.w3.org/2001/XMLSchema" xmlns:p="http://schemas.microsoft.com/office/2006/metadata/properties" xmlns:ns2="f5270e54-c8a0-4b22-84cc-0e31eb95d21e" xmlns:ns3="32c1465c-eec5-42df-ba25-e7b3dc5efb78" targetNamespace="http://schemas.microsoft.com/office/2006/metadata/properties" ma:root="true" ma:fieldsID="ea3ce69e8d0753bef4c975463d142391" ns2:_="" ns3:_="">
    <xsd:import namespace="f5270e54-c8a0-4b22-84cc-0e31eb95d21e"/>
    <xsd:import namespace="32c1465c-eec5-42df-ba25-e7b3dc5efb7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270e54-c8a0-4b22-84cc-0e31eb95d2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52f70-6a13-4c50-9a09-ea54223a0fa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2c1465c-eec5-42df-ba25-e7b3dc5efb7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5f90fc8-047a-47db-90e2-1028f76883af}" ma:internalName="TaxCatchAll" ma:showField="CatchAllData" ma:web="32c1465c-eec5-42df-ba25-e7b3dc5efb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5270e54-c8a0-4b22-84cc-0e31eb95d21e">
      <Terms xmlns="http://schemas.microsoft.com/office/infopath/2007/PartnerControls"/>
    </lcf76f155ced4ddcb4097134ff3c332f>
    <TaxCatchAll xmlns="32c1465c-eec5-42df-ba25-e7b3dc5efb78" xsi:nil="true"/>
  </documentManagement>
</p:properties>
</file>

<file path=customXml/itemProps1.xml><?xml version="1.0" encoding="utf-8"?>
<ds:datastoreItem xmlns:ds="http://schemas.openxmlformats.org/officeDocument/2006/customXml" ds:itemID="{BCA8E6F5-4C67-4E68-99C8-CC9AC88B5EE5}"/>
</file>

<file path=customXml/itemProps2.xml><?xml version="1.0" encoding="utf-8"?>
<ds:datastoreItem xmlns:ds="http://schemas.openxmlformats.org/officeDocument/2006/customXml" ds:itemID="{92E773C8-C9E7-4955-8FCD-55BD20123452}"/>
</file>

<file path=customXml/itemProps3.xml><?xml version="1.0" encoding="utf-8"?>
<ds:datastoreItem xmlns:ds="http://schemas.openxmlformats.org/officeDocument/2006/customXml" ds:itemID="{5AA85FF7-B3AA-4B85-90D2-A6E9A1E062D1}"/>
</file>

<file path=docProps/app.xml><?xml version="1.0" encoding="utf-8"?>
<Properties xmlns="http://schemas.openxmlformats.org/officeDocument/2006/extended-properties" xmlns:vt="http://schemas.openxmlformats.org/officeDocument/2006/docPropsVTypes">
  <TotalTime>19000</TotalTime>
  <Words>6499</Words>
  <Application>Microsoft Office PowerPoint</Application>
  <PresentationFormat>On-screen Show (4:3)</PresentationFormat>
  <Paragraphs>724</Paragraphs>
  <Slides>59</Slides>
  <Notes>59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59</vt:i4>
      </vt:variant>
    </vt:vector>
  </HeadingPairs>
  <TitlesOfParts>
    <vt:vector size="64" baseType="lpstr">
      <vt:lpstr>Arial</vt:lpstr>
      <vt:lpstr>Calibri</vt:lpstr>
      <vt:lpstr>Verdana</vt:lpstr>
      <vt:lpstr>Wingdings</vt:lpstr>
      <vt:lpstr>Default Design</vt:lpstr>
      <vt:lpstr>6. Strategy Selection Considerations </vt:lpstr>
      <vt:lpstr>Module Objectives</vt:lpstr>
      <vt:lpstr>Strategy Selection Considerations</vt:lpstr>
      <vt:lpstr>Factors to Consider in Selecting the Best Strategy</vt:lpstr>
      <vt:lpstr>1. Traffic Management Considerations</vt:lpstr>
      <vt:lpstr>Capacity Analysis</vt:lpstr>
      <vt:lpstr>Limits of the Work Area</vt:lpstr>
      <vt:lpstr>Time Restrictions</vt:lpstr>
      <vt:lpstr>Capacity of Detour Routes </vt:lpstr>
      <vt:lpstr>Work Vehicle Access</vt:lpstr>
      <vt:lpstr>Worker Parking</vt:lpstr>
      <vt:lpstr>Bicycle and Pedestrian Traffic</vt:lpstr>
      <vt:lpstr>Traffic Control Devices</vt:lpstr>
      <vt:lpstr>Work Area Illumination</vt:lpstr>
      <vt:lpstr>2. Operational Performance</vt:lpstr>
      <vt:lpstr>Speed Management</vt:lpstr>
      <vt:lpstr>Traffic Enforcement</vt:lpstr>
      <vt:lpstr>Start-up Procedures &amp; Phase Changes</vt:lpstr>
      <vt:lpstr>Start-up Procedures &amp; Phase Changes</vt:lpstr>
      <vt:lpstr>Barrier Installation</vt:lpstr>
      <vt:lpstr>Geometrics of Temporary Roadways</vt:lpstr>
      <vt:lpstr>3. Construction Requirements</vt:lpstr>
      <vt:lpstr>Phased Work</vt:lpstr>
      <vt:lpstr>Accelerated Construction Considerations</vt:lpstr>
      <vt:lpstr>Accelerated Construction Techniques</vt:lpstr>
      <vt:lpstr>Phasing/Staging</vt:lpstr>
      <vt:lpstr>Phasing Considerations</vt:lpstr>
      <vt:lpstr>Special Conditions</vt:lpstr>
      <vt:lpstr>Duration of Work</vt:lpstr>
      <vt:lpstr>Contract Provisions</vt:lpstr>
      <vt:lpstr>Incentives and Disincentives</vt:lpstr>
      <vt:lpstr>Short Duration Closures Anticipated</vt:lpstr>
      <vt:lpstr>4. Constructability</vt:lpstr>
      <vt:lpstr>Capacity of Structures &amp; Pavements</vt:lpstr>
      <vt:lpstr>Timing of Phases vs. Starting Date</vt:lpstr>
      <vt:lpstr>Construction Feasibility</vt:lpstr>
      <vt:lpstr>Status of Existing TCDs</vt:lpstr>
      <vt:lpstr>Wintertime Restrictions</vt:lpstr>
      <vt:lpstr>Drainage</vt:lpstr>
      <vt:lpstr>5. Emergency Planning</vt:lpstr>
      <vt:lpstr>Incident Management Plans</vt:lpstr>
      <vt:lpstr>User Emergencies</vt:lpstr>
      <vt:lpstr>Emergency Response</vt:lpstr>
      <vt:lpstr>Snow Removal</vt:lpstr>
      <vt:lpstr>Emergency Closures</vt:lpstr>
      <vt:lpstr>Utility Interruptions</vt:lpstr>
      <vt:lpstr>State and Local Police</vt:lpstr>
      <vt:lpstr>6. Coordination with Stakeholders</vt:lpstr>
      <vt:lpstr>Local Officials</vt:lpstr>
      <vt:lpstr>Public Awareness</vt:lpstr>
      <vt:lpstr>Special Event Coordination</vt:lpstr>
      <vt:lpstr>Inter-Agency Coordination</vt:lpstr>
      <vt:lpstr>BEWARE!</vt:lpstr>
      <vt:lpstr>Essential Data Checklist</vt:lpstr>
      <vt:lpstr>Essential Data Checklist (cont.)</vt:lpstr>
      <vt:lpstr>Essential Data Checklist (cont.)</vt:lpstr>
      <vt:lpstr>Essential Data Checklist (cont.)</vt:lpstr>
      <vt:lpstr>Knowledge Check</vt:lpstr>
      <vt:lpstr>Questions</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Traffic Control Technician Course</dc:title>
  <dc:subject>File 1 of 3</dc:subject>
  <dc:creator>Juan M Morales, P.E</dc:creator>
  <dc:description>JM Morales &amp; Associates, 407-674-7007, www.jmmassoc.com</dc:description>
  <cp:lastModifiedBy>Tim Luttrell</cp:lastModifiedBy>
  <cp:revision>716</cp:revision>
  <dcterms:created xsi:type="dcterms:W3CDTF">2003-08-18T20:36:41Z</dcterms:created>
  <dcterms:modified xsi:type="dcterms:W3CDTF">2025-04-09T15:36:35Z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0x0101000F1D8726CCB35046823CD2208737B298</vt:lpwstr>
  </property>
</Properties>
</file>